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Nunito"/>
      <p:regular r:id="rId17"/>
      <p:bold r:id="rId18"/>
      <p:italic r:id="rId19"/>
      <p:boldItalic r:id="rId20"/>
    </p:embeddedFont>
    <p:embeddedFont>
      <p:font typeface="EB Garamond Medium"/>
      <p:regular r:id="rId21"/>
      <p:bold r:id="rId22"/>
      <p:italic r:id="rId23"/>
      <p:boldItalic r:id="rId24"/>
    </p:embeddedFont>
    <p:embeddedFont>
      <p:font typeface="EB Garamond"/>
      <p:regular r:id="rId25"/>
      <p:bold r:id="rId26"/>
      <p:italic r:id="rId27"/>
      <p:boldItalic r:id="rId28"/>
    </p:embeddedFont>
    <p:embeddedFont>
      <p:font typeface="EB Garamond ExtraBold"/>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EBGaramond-bold.fntdata"/><Relationship Id="rId13" Type="http://schemas.openxmlformats.org/officeDocument/2006/relationships/slide" Target="slides/slide8.xml"/><Relationship Id="rId18" Type="http://schemas.openxmlformats.org/officeDocument/2006/relationships/font" Target="fonts/Nunito-bold.fntdata"/><Relationship Id="rId21" Type="http://schemas.openxmlformats.org/officeDocument/2006/relationships/font" Target="fonts/EBGaramondMedium-regular.fntdata"/><Relationship Id="rId3" Type="http://schemas.openxmlformats.org/officeDocument/2006/relationships/presProps" Target="presProps.xml"/><Relationship Id="rId25" Type="http://schemas.openxmlformats.org/officeDocument/2006/relationships/font" Target="fonts/EBGaramond-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Nunito-regular.fntdata"/><Relationship Id="rId33" Type="http://schemas.openxmlformats.org/officeDocument/2006/relationships/customXml" Target="../customXml/item3.xml"/><Relationship Id="rId20" Type="http://schemas.openxmlformats.org/officeDocument/2006/relationships/font" Target="fonts/Nunito-boldItalic.fntdata"/><Relationship Id="rId2" Type="http://schemas.openxmlformats.org/officeDocument/2006/relationships/viewProps" Target="viewProps.xml"/><Relationship Id="rId29" Type="http://schemas.openxmlformats.org/officeDocument/2006/relationships/font" Target="fonts/EBGaramondExtraBold-bold.fntdata"/><Relationship Id="rId16" Type="http://schemas.openxmlformats.org/officeDocument/2006/relationships/slide" Target="slides/slide11.xml"/><Relationship Id="rId24" Type="http://schemas.openxmlformats.org/officeDocument/2006/relationships/font" Target="fonts/EBGaramondMedium-bold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2.xml"/><Relationship Id="rId23" Type="http://schemas.openxmlformats.org/officeDocument/2006/relationships/font" Target="fonts/EBGaramondMedium-italic.fntdata"/><Relationship Id="rId28" Type="http://schemas.openxmlformats.org/officeDocument/2006/relationships/font" Target="fonts/EBGaramond-boldItalic.fntdata"/><Relationship Id="rId5" Type="http://schemas.openxmlformats.org/officeDocument/2006/relationships/notesMaster" Target="notesMasters/notes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font" Target="fonts/Nunito-italic.fntdata"/><Relationship Id="rId31" Type="http://schemas.openxmlformats.org/officeDocument/2006/relationships/customXml" Target="../customXml/item1.xml"/><Relationship Id="rId22" Type="http://schemas.openxmlformats.org/officeDocument/2006/relationships/font" Target="fonts/EBGaramondMedium-bold.fnt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EBGaramond-italic.fntdata"/><Relationship Id="rId30" Type="http://schemas.openxmlformats.org/officeDocument/2006/relationships/font" Target="fonts/EBGaramondExtraBold-boldItalic.fntdata"/><Relationship Id="rId14" Type="http://schemas.openxmlformats.org/officeDocument/2006/relationships/slide" Target="slides/slide9.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473a2fcf1d_0_1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473a2fcf1d_0_1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4042d2426c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4042d2426c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4042d242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4042d242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06f2a7c5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06f2a7c5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we’ll be adding a new term to our model that represents this symmetry breaking background field in empty spacetime.</a:t>
            </a:r>
            <a:endParaRPr/>
          </a:p>
          <a:p>
            <a:pPr indent="0" lvl="0" marL="0" rtl="0" algn="l">
              <a:spcBef>
                <a:spcPts val="0"/>
              </a:spcBef>
              <a:spcAft>
                <a:spcPts val="0"/>
              </a:spcAft>
              <a:buNone/>
            </a:pPr>
            <a:r>
              <a:rPr lang="en"/>
              <a:t>Testing our framework (The SME is the framework)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6f2a7c5f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6f2a7c5f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(Physical Review D) Using a vector model of spontaneous symmetry breaking in </a:t>
            </a:r>
            <a:r>
              <a:rPr lang="en"/>
              <a:t>flat space</a:t>
            </a:r>
            <a:r>
              <a:rPr lang="en"/>
              <a:t> time: </a:t>
            </a:r>
            <a:endParaRPr/>
          </a:p>
          <a:p>
            <a:pPr indent="0" lvl="0" marL="0" rtl="0" algn="l">
              <a:spcBef>
                <a:spcPts val="0"/>
              </a:spcBef>
              <a:spcAft>
                <a:spcPts val="0"/>
              </a:spcAft>
              <a:buNone/>
            </a:pPr>
            <a:r>
              <a:rPr lang="en"/>
              <a:t>V is the potential energy function for the A nu vector field.</a:t>
            </a:r>
            <a:endParaRPr/>
          </a:p>
          <a:p>
            <a:pPr indent="0" lvl="0" marL="0" rtl="0" algn="l">
              <a:spcBef>
                <a:spcPts val="0"/>
              </a:spcBef>
              <a:spcAft>
                <a:spcPts val="0"/>
              </a:spcAft>
              <a:buNone/>
            </a:pPr>
            <a:r>
              <a:rPr lang="en"/>
              <a:t>The Bumblebee Model</a:t>
            </a:r>
            <a:endParaRPr/>
          </a:p>
          <a:p>
            <a:pPr indent="0" lvl="0" marL="0" rtl="0" algn="l">
              <a:spcBef>
                <a:spcPts val="0"/>
              </a:spcBef>
              <a:spcAft>
                <a:spcPts val="0"/>
              </a:spcAft>
              <a:buNone/>
            </a:pPr>
            <a:r>
              <a:rPr lang="en"/>
              <a:t>Einstein Field Equations T (Stress Energy Tensor)</a:t>
            </a:r>
            <a:endParaRPr/>
          </a:p>
          <a:p>
            <a:pPr indent="0" lvl="0" marL="0" rtl="0" algn="l">
              <a:spcBef>
                <a:spcPts val="0"/>
              </a:spcBef>
              <a:spcAft>
                <a:spcPts val="0"/>
              </a:spcAft>
              <a:buNone/>
            </a:pPr>
            <a:r>
              <a:rPr lang="en"/>
              <a:t>Semicolon: is the </a:t>
            </a:r>
            <a:r>
              <a:rPr lang="en"/>
              <a:t>covariant</a:t>
            </a:r>
            <a:r>
              <a:rPr lang="en"/>
              <a:t> derivative</a:t>
            </a:r>
            <a:endParaRPr/>
          </a:p>
          <a:p>
            <a:pPr indent="0" lvl="0" marL="0" rtl="0" algn="l">
              <a:spcBef>
                <a:spcPts val="0"/>
              </a:spcBef>
              <a:spcAft>
                <a:spcPts val="0"/>
              </a:spcAft>
              <a:buNone/>
            </a:pPr>
            <a:r>
              <a:rPr lang="en"/>
              <a:t>We just use the zero component of the “tensor” </a:t>
            </a:r>
            <a:endParaRPr/>
          </a:p>
          <a:p>
            <a:pPr indent="0" lvl="0" marL="0" rtl="0" algn="l">
              <a:spcBef>
                <a:spcPts val="0"/>
              </a:spcBef>
              <a:spcAft>
                <a:spcPts val="0"/>
              </a:spcAft>
              <a:buNone/>
            </a:pPr>
            <a:r>
              <a:rPr lang="en"/>
              <a:t>The potential V is a function of -A_0^2, </a:t>
            </a:r>
            <a:endParaRPr/>
          </a:p>
          <a:p>
            <a:pPr indent="0" lvl="0" marL="0" rtl="0" algn="l">
              <a:spcBef>
                <a:spcPts val="0"/>
              </a:spcBef>
              <a:spcAft>
                <a:spcPts val="0"/>
              </a:spcAft>
              <a:buNone/>
            </a:pPr>
            <a:r>
              <a:rPr lang="en"/>
              <a:t>Vector Potential, </a:t>
            </a:r>
            <a:r>
              <a:rPr lang="en"/>
              <a:t>Bumblebee</a:t>
            </a:r>
            <a:r>
              <a:rPr lang="en"/>
              <a:t> Field, V’ is the derivative of the potential with respect to its argument</a:t>
            </a:r>
            <a:endParaRPr/>
          </a:p>
          <a:p>
            <a:pPr indent="0" lvl="0" marL="0" rtl="0" algn="l">
              <a:spcBef>
                <a:spcPts val="0"/>
              </a:spcBef>
              <a:spcAft>
                <a:spcPts val="0"/>
              </a:spcAft>
              <a:buNone/>
            </a:pPr>
            <a:r>
              <a:rPr lang="en"/>
              <a:t>Divide A_0 by lambda to make it unitless, everything is relative to lambda (We use a </a:t>
            </a:r>
            <a:r>
              <a:rPr lang="en"/>
              <a:t>length</a:t>
            </a:r>
            <a:r>
              <a:rPr lang="en"/>
              <a:t> scale </a:t>
            </a:r>
            <a:r>
              <a:rPr lang="en"/>
              <a:t>associated</a:t>
            </a:r>
            <a:r>
              <a:rPr lang="en"/>
              <a:t> with the minimum value of the potential to make our variables dimensionless)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06f2a7c5f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06f2a7c5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Kummer Confluent Hypergeometric Function, to be </a:t>
            </a:r>
            <a:r>
              <a:rPr lang="en"/>
              <a:t>precise</a:t>
            </a:r>
            <a:r>
              <a:rPr lang="en"/>
              <a:t>. The a^(n) is the rising factorial, NOT an exponent. The points of Stability is when the Potential energy doesn’t change. Ideally, as we get farther away from our point of origin, the potential should stabilize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06f2a7c5f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06f2a7c5f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4042d2426c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4042d2426c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Otherwise, there doesn't seem to be any clear pattern to describe the behavior of “f”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6f2a7c5f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06f2a7c5f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473a2fcf1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473a2fcf1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5.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11.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27" name="Shape 127"/>
        <p:cNvGrpSpPr/>
        <p:nvPr/>
      </p:nvGrpSpPr>
      <p:grpSpPr>
        <a:xfrm>
          <a:off x="0" y="0"/>
          <a:ext cx="0" cy="0"/>
          <a:chOff x="0" y="0"/>
          <a:chExt cx="0" cy="0"/>
        </a:xfrm>
      </p:grpSpPr>
      <p:sp>
        <p:nvSpPr>
          <p:cNvPr id="128" name="Google Shape;128;p13"/>
          <p:cNvSpPr txBox="1"/>
          <p:nvPr>
            <p:ph type="ctrTitle"/>
          </p:nvPr>
        </p:nvSpPr>
        <p:spPr>
          <a:xfrm>
            <a:off x="1891353" y="1183633"/>
            <a:ext cx="5361300" cy="144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solidFill>
                  <a:srgbClr val="9900FF"/>
                </a:solidFill>
                <a:latin typeface="EB Garamond ExtraBold"/>
                <a:ea typeface="EB Garamond ExtraBold"/>
                <a:cs typeface="EB Garamond ExtraBold"/>
                <a:sym typeface="EB Garamond ExtraBold"/>
              </a:rPr>
              <a:t>Nonlinear Differential Equations from a Vector Model of Lorentz Symmetry Breaking</a:t>
            </a:r>
            <a:endParaRPr>
              <a:solidFill>
                <a:srgbClr val="9900FF"/>
              </a:solidFill>
              <a:latin typeface="EB Garamond ExtraBold"/>
              <a:ea typeface="EB Garamond ExtraBold"/>
              <a:cs typeface="EB Garamond ExtraBold"/>
              <a:sym typeface="EB Garamond ExtraBold"/>
            </a:endParaRPr>
          </a:p>
        </p:txBody>
      </p:sp>
      <p:sp>
        <p:nvSpPr>
          <p:cNvPr id="129" name="Google Shape;129;p13"/>
          <p:cNvSpPr txBox="1"/>
          <p:nvPr>
            <p:ph idx="1" type="subTitle"/>
          </p:nvPr>
        </p:nvSpPr>
        <p:spPr>
          <a:xfrm>
            <a:off x="1891350" y="296370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2"/>
                </a:solidFill>
                <a:latin typeface="EB Garamond"/>
                <a:ea typeface="EB Garamond"/>
                <a:cs typeface="EB Garamond"/>
                <a:sym typeface="EB Garamond"/>
              </a:rPr>
              <a:t>Dario Walter-Cardona, Dr. Quentin Bailey</a:t>
            </a:r>
            <a:endParaRPr>
              <a:solidFill>
                <a:schemeClr val="dk2"/>
              </a:solidFill>
              <a:latin typeface="EB Garamond"/>
              <a:ea typeface="EB Garamond"/>
              <a:cs typeface="EB Garamond"/>
              <a:sym typeface="EB Garamond"/>
            </a:endParaRPr>
          </a:p>
        </p:txBody>
      </p:sp>
      <p:sp>
        <p:nvSpPr>
          <p:cNvPr id="130" name="Google Shape;130;p13"/>
          <p:cNvSpPr txBox="1"/>
          <p:nvPr/>
        </p:nvSpPr>
        <p:spPr>
          <a:xfrm>
            <a:off x="1262100" y="3302900"/>
            <a:ext cx="6619800" cy="98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EB Garamond"/>
                <a:ea typeface="EB Garamond"/>
                <a:cs typeface="EB Garamond"/>
                <a:sym typeface="EB Garamond"/>
              </a:rPr>
              <a:t>Arizona NASA Space Grant Consortium</a:t>
            </a:r>
            <a:endParaRPr b="1" sz="1800">
              <a:latin typeface="EB Garamond"/>
              <a:ea typeface="EB Garamond"/>
              <a:cs typeface="EB Garamond"/>
              <a:sym typeface="EB Garamond"/>
            </a:endParaRPr>
          </a:p>
        </p:txBody>
      </p:sp>
      <p:pic>
        <p:nvPicPr>
          <p:cNvPr id="131" name="Google Shape;131;p13"/>
          <p:cNvPicPr preferRelativeResize="0"/>
          <p:nvPr/>
        </p:nvPicPr>
        <p:blipFill>
          <a:blip r:embed="rId3">
            <a:alphaModFix/>
          </a:blip>
          <a:stretch>
            <a:fillRect/>
          </a:stretch>
        </p:blipFill>
        <p:spPr>
          <a:xfrm>
            <a:off x="856525" y="1701300"/>
            <a:ext cx="1034825" cy="1601600"/>
          </a:xfrm>
          <a:prstGeom prst="rect">
            <a:avLst/>
          </a:prstGeom>
          <a:noFill/>
          <a:ln>
            <a:noFill/>
          </a:ln>
        </p:spPr>
      </p:pic>
      <p:sp>
        <p:nvSpPr>
          <p:cNvPr id="132" name="Google Shape;132;p13"/>
          <p:cNvSpPr txBox="1"/>
          <p:nvPr/>
        </p:nvSpPr>
        <p:spPr>
          <a:xfrm>
            <a:off x="2900700" y="3700600"/>
            <a:ext cx="3342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latin typeface="EB Garamond"/>
                <a:ea typeface="EB Garamond"/>
                <a:cs typeface="EB Garamond"/>
                <a:sym typeface="EB Garamond"/>
              </a:rPr>
              <a:t>Bumblebee gravity: spherically-symmetric solutions away from the potential minimum</a:t>
            </a:r>
            <a:endParaRPr>
              <a:solidFill>
                <a:schemeClr val="dk2"/>
              </a:solidFill>
              <a:latin typeface="EB Garamond"/>
              <a:ea typeface="EB Garamond"/>
              <a:cs typeface="EB Garamond"/>
              <a:sym typeface="EB Garamond"/>
            </a:endParaRPr>
          </a:p>
          <a:p>
            <a:pPr indent="0" lvl="0" marL="0" rtl="0" algn="ctr">
              <a:spcBef>
                <a:spcPts val="0"/>
              </a:spcBef>
              <a:spcAft>
                <a:spcPts val="0"/>
              </a:spcAft>
              <a:buNone/>
            </a:pPr>
            <a:r>
              <a:rPr lang="en">
                <a:solidFill>
                  <a:schemeClr val="dk2"/>
                </a:solidFill>
                <a:latin typeface="EB Garamond"/>
                <a:ea typeface="EB Garamond"/>
                <a:cs typeface="EB Garamond"/>
                <a:sym typeface="EB Garamond"/>
              </a:rPr>
              <a:t>Bailey, Murray, Walter-Cardona, arXiv: 2503.10998</a:t>
            </a:r>
            <a:endParaRPr sz="1200">
              <a:solidFill>
                <a:schemeClr val="dk2"/>
              </a:solidFill>
            </a:endParaRPr>
          </a:p>
        </p:txBody>
      </p:sp>
      <p:pic>
        <p:nvPicPr>
          <p:cNvPr descr="Undergraduate Research Institute - Hazy Library &amp; Learning Center ..." id="133" name="Google Shape;133;p13"/>
          <p:cNvPicPr preferRelativeResize="0"/>
          <p:nvPr/>
        </p:nvPicPr>
        <p:blipFill rotWithShape="1">
          <a:blip r:embed="rId4">
            <a:alphaModFix/>
          </a:blip>
          <a:srcRect b="0" l="0" r="0" t="0"/>
          <a:stretch/>
        </p:blipFill>
        <p:spPr>
          <a:xfrm>
            <a:off x="7252641" y="1938887"/>
            <a:ext cx="1265709" cy="1265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213" name="Shape 213"/>
        <p:cNvGrpSpPr/>
        <p:nvPr/>
      </p:nvGrpSpPr>
      <p:grpSpPr>
        <a:xfrm>
          <a:off x="0" y="0"/>
          <a:ext cx="0" cy="0"/>
          <a:chOff x="0" y="0"/>
          <a:chExt cx="0" cy="0"/>
        </a:xfrm>
      </p:grpSpPr>
      <p:sp>
        <p:nvSpPr>
          <p:cNvPr id="214" name="Google Shape;214;p22"/>
          <p:cNvSpPr txBox="1"/>
          <p:nvPr>
            <p:ph type="title"/>
          </p:nvPr>
        </p:nvSpPr>
        <p:spPr>
          <a:xfrm>
            <a:off x="409675" y="3362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9900FF"/>
                </a:solidFill>
                <a:latin typeface="EB Garamond Medium"/>
                <a:ea typeface="EB Garamond Medium"/>
                <a:cs typeface="EB Garamond Medium"/>
                <a:sym typeface="EB Garamond Medium"/>
              </a:rPr>
              <a:t>Numerical</a:t>
            </a:r>
            <a:r>
              <a:rPr lang="en" sz="2500">
                <a:solidFill>
                  <a:srgbClr val="9900FF"/>
                </a:solidFill>
                <a:latin typeface="EB Garamond Medium"/>
                <a:ea typeface="EB Garamond Medium"/>
                <a:cs typeface="EB Garamond Medium"/>
                <a:sym typeface="EB Garamond Medium"/>
              </a:rPr>
              <a:t> Solutions</a:t>
            </a:r>
            <a:endParaRPr>
              <a:latin typeface="EB Garamond Medium"/>
              <a:ea typeface="EB Garamond Medium"/>
              <a:cs typeface="EB Garamond Medium"/>
              <a:sym typeface="EB Garamond Medium"/>
            </a:endParaRPr>
          </a:p>
        </p:txBody>
      </p:sp>
      <p:sp>
        <p:nvSpPr>
          <p:cNvPr id="215" name="Google Shape;215;p22"/>
          <p:cNvSpPr txBox="1"/>
          <p:nvPr/>
        </p:nvSpPr>
        <p:spPr>
          <a:xfrm>
            <a:off x="307175" y="1363738"/>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9900FF"/>
                </a:solidFill>
                <a:latin typeface="EB Garamond Medium"/>
                <a:ea typeface="EB Garamond Medium"/>
                <a:cs typeface="EB Garamond Medium"/>
                <a:sym typeface="EB Garamond Medium"/>
              </a:rPr>
              <a:t>Quadratic</a:t>
            </a:r>
            <a:endParaRPr sz="2400">
              <a:solidFill>
                <a:srgbClr val="9900FF"/>
              </a:solidFill>
              <a:latin typeface="EB Garamond Medium"/>
              <a:ea typeface="EB Garamond Medium"/>
              <a:cs typeface="EB Garamond Medium"/>
              <a:sym typeface="EB Garamond Medium"/>
            </a:endParaRPr>
          </a:p>
        </p:txBody>
      </p:sp>
      <p:sp>
        <p:nvSpPr>
          <p:cNvPr id="216" name="Google Shape;216;p22"/>
          <p:cNvSpPr txBox="1"/>
          <p:nvPr/>
        </p:nvSpPr>
        <p:spPr>
          <a:xfrm>
            <a:off x="3072000" y="1363750"/>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9900FF"/>
                </a:solidFill>
                <a:latin typeface="EB Garamond Medium"/>
                <a:ea typeface="EB Garamond Medium"/>
                <a:cs typeface="EB Garamond Medium"/>
                <a:sym typeface="EB Garamond Medium"/>
              </a:rPr>
              <a:t>Hypergeometric 3</a:t>
            </a:r>
            <a:endParaRPr sz="2400">
              <a:solidFill>
                <a:srgbClr val="9900FF"/>
              </a:solidFill>
              <a:latin typeface="EB Garamond Medium"/>
              <a:ea typeface="EB Garamond Medium"/>
              <a:cs typeface="EB Garamond Medium"/>
              <a:sym typeface="EB Garamond Medium"/>
            </a:endParaRPr>
          </a:p>
        </p:txBody>
      </p:sp>
      <p:sp>
        <p:nvSpPr>
          <p:cNvPr id="217" name="Google Shape;217;p22"/>
          <p:cNvSpPr txBox="1"/>
          <p:nvPr/>
        </p:nvSpPr>
        <p:spPr>
          <a:xfrm>
            <a:off x="5662525" y="1363750"/>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9900FF"/>
                </a:solidFill>
                <a:latin typeface="EB Garamond Medium"/>
                <a:ea typeface="EB Garamond Medium"/>
                <a:cs typeface="EB Garamond Medium"/>
                <a:sym typeface="EB Garamond Medium"/>
              </a:rPr>
              <a:t>Hypergeometric 4</a:t>
            </a:r>
            <a:endParaRPr>
              <a:latin typeface="EB Garamond Medium"/>
              <a:ea typeface="EB Garamond Medium"/>
              <a:cs typeface="EB Garamond Medium"/>
              <a:sym typeface="EB Garamond Medium"/>
            </a:endParaRPr>
          </a:p>
        </p:txBody>
      </p:sp>
      <p:pic>
        <p:nvPicPr>
          <p:cNvPr id="218" name="Google Shape;218;p22"/>
          <p:cNvPicPr preferRelativeResize="0"/>
          <p:nvPr/>
        </p:nvPicPr>
        <p:blipFill>
          <a:blip r:embed="rId3">
            <a:alphaModFix/>
          </a:blip>
          <a:stretch>
            <a:fillRect/>
          </a:stretch>
        </p:blipFill>
        <p:spPr>
          <a:xfrm>
            <a:off x="450436" y="2208224"/>
            <a:ext cx="2713525" cy="1775919"/>
          </a:xfrm>
          <a:prstGeom prst="rect">
            <a:avLst/>
          </a:prstGeom>
          <a:noFill/>
          <a:ln>
            <a:noFill/>
          </a:ln>
        </p:spPr>
      </p:pic>
      <p:pic>
        <p:nvPicPr>
          <p:cNvPr id="219" name="Google Shape;219;p22"/>
          <p:cNvPicPr preferRelativeResize="0"/>
          <p:nvPr/>
        </p:nvPicPr>
        <p:blipFill>
          <a:blip r:embed="rId4">
            <a:alphaModFix/>
          </a:blip>
          <a:stretch>
            <a:fillRect/>
          </a:stretch>
        </p:blipFill>
        <p:spPr>
          <a:xfrm>
            <a:off x="3215249" y="2221062"/>
            <a:ext cx="2713525" cy="1750253"/>
          </a:xfrm>
          <a:prstGeom prst="rect">
            <a:avLst/>
          </a:prstGeom>
          <a:noFill/>
          <a:ln>
            <a:noFill/>
          </a:ln>
        </p:spPr>
      </p:pic>
      <p:pic>
        <p:nvPicPr>
          <p:cNvPr id="220" name="Google Shape;220;p22"/>
          <p:cNvPicPr preferRelativeResize="0"/>
          <p:nvPr/>
        </p:nvPicPr>
        <p:blipFill>
          <a:blip r:embed="rId5">
            <a:alphaModFix/>
          </a:blip>
          <a:stretch>
            <a:fillRect/>
          </a:stretch>
        </p:blipFill>
        <p:spPr>
          <a:xfrm>
            <a:off x="5805763" y="2287960"/>
            <a:ext cx="2713524" cy="1745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224" name="Shape 224"/>
        <p:cNvGrpSpPr/>
        <p:nvPr/>
      </p:nvGrpSpPr>
      <p:grpSpPr>
        <a:xfrm>
          <a:off x="0" y="0"/>
          <a:ext cx="0" cy="0"/>
          <a:chOff x="0" y="0"/>
          <a:chExt cx="0" cy="0"/>
        </a:xfrm>
      </p:grpSpPr>
      <p:sp>
        <p:nvSpPr>
          <p:cNvPr id="225" name="Google Shape;225;p23"/>
          <p:cNvSpPr txBox="1"/>
          <p:nvPr>
            <p:ph idx="2" type="body"/>
          </p:nvPr>
        </p:nvSpPr>
        <p:spPr>
          <a:xfrm>
            <a:off x="4656025" y="1218625"/>
            <a:ext cx="3967500" cy="3203400"/>
          </a:xfrm>
          <a:prstGeom prst="rect">
            <a:avLst/>
          </a:prstGeom>
        </p:spPr>
        <p:txBody>
          <a:bodyPr anchorCtr="0" anchor="t" bIns="91425" lIns="91425" spcFirstLastPara="1" rIns="91425" wrap="square" tIns="91425">
            <a:normAutofit fontScale="92500" lnSpcReduction="20000"/>
          </a:bodyPr>
          <a:lstStyle/>
          <a:p>
            <a:pPr indent="-304958" lvl="0" marL="457200" rtl="0" algn="l">
              <a:spcBef>
                <a:spcPts val="0"/>
              </a:spcBef>
              <a:spcAft>
                <a:spcPts val="0"/>
              </a:spcAft>
              <a:buSzPct val="100000"/>
              <a:buFont typeface="EB Garamond"/>
              <a:buChar char="-"/>
            </a:pPr>
            <a:r>
              <a:rPr lang="en">
                <a:latin typeface="EB Garamond"/>
                <a:ea typeface="EB Garamond"/>
                <a:cs typeface="EB Garamond"/>
                <a:sym typeface="EB Garamond"/>
              </a:rPr>
              <a:t>Curved spacetime solutions, accounting for gravitational potential.  (Hailey Murray)</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304958" lvl="0" marL="457200" rtl="0" algn="l">
              <a:spcBef>
                <a:spcPts val="1200"/>
              </a:spcBef>
              <a:spcAft>
                <a:spcPts val="0"/>
              </a:spcAft>
              <a:buSzPct val="100000"/>
              <a:buFont typeface="EB Garamond"/>
              <a:buChar char="-"/>
            </a:pPr>
            <a:r>
              <a:rPr lang="en">
                <a:latin typeface="EB Garamond"/>
                <a:ea typeface="EB Garamond"/>
                <a:cs typeface="EB Garamond"/>
                <a:sym typeface="EB Garamond"/>
              </a:rPr>
              <a:t>Add a charge distribution to the Einstein Maxwell Field equations. </a:t>
            </a:r>
            <a:endParaRPr>
              <a:latin typeface="EB Garamond"/>
              <a:ea typeface="EB Garamond"/>
              <a:cs typeface="EB Garamond"/>
              <a:sym typeface="EB Garamond"/>
            </a:endParaRPr>
          </a:p>
          <a:p>
            <a:pPr indent="-304958" lvl="0" marL="457200" rtl="0" algn="l">
              <a:spcBef>
                <a:spcPts val="0"/>
              </a:spcBef>
              <a:spcAft>
                <a:spcPts val="0"/>
              </a:spcAft>
              <a:buSzPct val="100000"/>
              <a:buFont typeface="EB Garamond"/>
              <a:buChar char="-"/>
            </a:pPr>
            <a:r>
              <a:rPr lang="en">
                <a:latin typeface="EB Garamond"/>
                <a:ea typeface="EB Garamond"/>
                <a:cs typeface="EB Garamond"/>
                <a:sym typeface="EB Garamond"/>
              </a:rPr>
              <a:t>Analytical solution</a:t>
            </a:r>
            <a:endParaRPr>
              <a:latin typeface="EB Garamond"/>
              <a:ea typeface="EB Garamond"/>
              <a:cs typeface="EB Garamond"/>
              <a:sym typeface="EB Garamond"/>
            </a:endParaRPr>
          </a:p>
          <a:p>
            <a:pPr indent="-304958" lvl="0" marL="457200" rtl="0" algn="l">
              <a:spcBef>
                <a:spcPts val="0"/>
              </a:spcBef>
              <a:spcAft>
                <a:spcPts val="0"/>
              </a:spcAft>
              <a:buSzPct val="100000"/>
              <a:buFont typeface="EB Garamond"/>
              <a:buChar char="-"/>
            </a:pPr>
            <a:r>
              <a:rPr lang="en">
                <a:latin typeface="EB Garamond"/>
                <a:ea typeface="EB Garamond"/>
                <a:cs typeface="EB Garamond"/>
                <a:sym typeface="EB Garamond"/>
              </a:rPr>
              <a:t>Proving that some forms of the Hypergeometric potential are stable when others aren’t </a:t>
            </a:r>
            <a:endParaRPr>
              <a:latin typeface="EB Garamond"/>
              <a:ea typeface="EB Garamond"/>
              <a:cs typeface="EB Garamond"/>
              <a:sym typeface="EB Garamond"/>
            </a:endParaRPr>
          </a:p>
        </p:txBody>
      </p:sp>
      <p:sp>
        <p:nvSpPr>
          <p:cNvPr id="226" name="Google Shape;226;p23"/>
          <p:cNvSpPr txBox="1"/>
          <p:nvPr>
            <p:ph type="title"/>
          </p:nvPr>
        </p:nvSpPr>
        <p:spPr>
          <a:xfrm>
            <a:off x="575425" y="3917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9900FF"/>
                </a:solidFill>
                <a:latin typeface="EB Garamond Medium"/>
                <a:ea typeface="EB Garamond Medium"/>
                <a:cs typeface="EB Garamond Medium"/>
                <a:sym typeface="EB Garamond Medium"/>
              </a:rPr>
              <a:t>Conclusions and Future Work</a:t>
            </a:r>
            <a:endParaRPr/>
          </a:p>
        </p:txBody>
      </p:sp>
      <p:sp>
        <p:nvSpPr>
          <p:cNvPr id="227" name="Google Shape;227;p23"/>
          <p:cNvSpPr txBox="1"/>
          <p:nvPr>
            <p:ph idx="1" type="body"/>
          </p:nvPr>
        </p:nvSpPr>
        <p:spPr>
          <a:xfrm>
            <a:off x="537875" y="1201825"/>
            <a:ext cx="3967500" cy="3237000"/>
          </a:xfrm>
          <a:prstGeom prst="rect">
            <a:avLst/>
          </a:prstGeom>
        </p:spPr>
        <p:txBody>
          <a:bodyPr anchorCtr="0" anchor="t" bIns="91425" lIns="91425" spcFirstLastPara="1" rIns="91425" wrap="square" tIns="91425">
            <a:normAutofit/>
          </a:bodyPr>
          <a:lstStyle/>
          <a:p>
            <a:pPr indent="-317500" lvl="0" marL="457200" rtl="0" algn="l">
              <a:lnSpc>
                <a:spcPct val="100000"/>
              </a:lnSpc>
              <a:spcBef>
                <a:spcPts val="0"/>
              </a:spcBef>
              <a:spcAft>
                <a:spcPts val="0"/>
              </a:spcAft>
              <a:buSzPts val="1400"/>
              <a:buFont typeface="EB Garamond"/>
              <a:buChar char="-"/>
            </a:pPr>
            <a:r>
              <a:rPr lang="en" sz="1400">
                <a:latin typeface="EB Garamond"/>
                <a:ea typeface="EB Garamond"/>
                <a:cs typeface="EB Garamond"/>
                <a:sym typeface="EB Garamond"/>
              </a:rPr>
              <a:t>Bumblebee gravity: spherically-symmetric solutions away from the potential minimum</a:t>
            </a:r>
            <a:endParaRPr sz="1400">
              <a:latin typeface="EB Garamond"/>
              <a:ea typeface="EB Garamond"/>
              <a:cs typeface="EB Garamond"/>
              <a:sym typeface="EB Garamond"/>
            </a:endParaRPr>
          </a:p>
          <a:p>
            <a:pPr indent="0" lvl="0" marL="457200" rtl="0" algn="l">
              <a:lnSpc>
                <a:spcPct val="100000"/>
              </a:lnSpc>
              <a:spcBef>
                <a:spcPts val="0"/>
              </a:spcBef>
              <a:spcAft>
                <a:spcPts val="0"/>
              </a:spcAft>
              <a:buNone/>
            </a:pPr>
            <a:r>
              <a:rPr lang="en" sz="1400">
                <a:latin typeface="EB Garamond"/>
                <a:ea typeface="EB Garamond"/>
                <a:cs typeface="EB Garamond"/>
                <a:sym typeface="EB Garamond"/>
              </a:rPr>
              <a:t>Bailey, Murray, Walter-Cardona, arXiv: 2503.10998</a:t>
            </a:r>
            <a:endParaRPr sz="1400">
              <a:latin typeface="EB Garamond"/>
              <a:ea typeface="EB Garamond"/>
              <a:cs typeface="EB Garamond"/>
              <a:sym typeface="EB Garamond"/>
            </a:endParaRPr>
          </a:p>
          <a:p>
            <a:pPr indent="0" lvl="0" marL="457200" rtl="0" algn="l">
              <a:lnSpc>
                <a:spcPct val="100000"/>
              </a:lnSpc>
              <a:spcBef>
                <a:spcPts val="0"/>
              </a:spcBef>
              <a:spcAft>
                <a:spcPts val="0"/>
              </a:spcAft>
              <a:buNone/>
            </a:pPr>
            <a:r>
              <a:t/>
            </a:r>
            <a:endParaRPr sz="1400">
              <a:latin typeface="EB Garamond"/>
              <a:ea typeface="EB Garamond"/>
              <a:cs typeface="EB Garamond"/>
              <a:sym typeface="EB Garamond"/>
            </a:endParaRPr>
          </a:p>
          <a:p>
            <a:pPr indent="-317500" lvl="0" marL="457200" rtl="0" algn="l">
              <a:lnSpc>
                <a:spcPct val="100000"/>
              </a:lnSpc>
              <a:spcBef>
                <a:spcPts val="0"/>
              </a:spcBef>
              <a:spcAft>
                <a:spcPts val="0"/>
              </a:spcAft>
              <a:buSzPts val="1400"/>
              <a:buFont typeface="EB Garamond"/>
              <a:buChar char="-"/>
            </a:pPr>
            <a:r>
              <a:rPr lang="en" sz="1400">
                <a:latin typeface="EB Garamond"/>
                <a:ea typeface="EB Garamond"/>
                <a:cs typeface="EB Garamond"/>
                <a:sym typeface="EB Garamond"/>
              </a:rPr>
              <a:t>Demonstrated the stability of Quadratic and Hypergeometric forms of the symmetry breaking potential.  </a:t>
            </a:r>
            <a:endParaRPr sz="1400">
              <a:latin typeface="EB Garamond"/>
              <a:ea typeface="EB Garamond"/>
              <a:cs typeface="EB Garamond"/>
              <a:sym typeface="EB Garamond"/>
            </a:endParaRPr>
          </a:p>
          <a:p>
            <a:pPr indent="0" lvl="0" marL="0" rtl="0" algn="l">
              <a:lnSpc>
                <a:spcPct val="100000"/>
              </a:lnSpc>
              <a:spcBef>
                <a:spcPts val="0"/>
              </a:spcBef>
              <a:spcAft>
                <a:spcPts val="0"/>
              </a:spcAft>
              <a:buNone/>
            </a:pPr>
            <a:r>
              <a:t/>
            </a:r>
            <a:endParaRPr sz="1400">
              <a:latin typeface="EB Garamond"/>
              <a:ea typeface="EB Garamond"/>
              <a:cs typeface="EB Garamond"/>
              <a:sym typeface="EB Garamond"/>
            </a:endParaRPr>
          </a:p>
          <a:p>
            <a:pPr indent="0" lvl="0" marL="457200" rtl="0" algn="l">
              <a:lnSpc>
                <a:spcPct val="100000"/>
              </a:lnSpc>
              <a:spcBef>
                <a:spcPts val="0"/>
              </a:spcBef>
              <a:spcAft>
                <a:spcPts val="0"/>
              </a:spcAft>
              <a:buNone/>
            </a:pPr>
            <a:r>
              <a:t/>
            </a:r>
            <a:endParaRPr sz="1400">
              <a:latin typeface="EB Garamond"/>
              <a:ea typeface="EB Garamond"/>
              <a:cs typeface="EB Garamond"/>
              <a:sym typeface="EB Garamond"/>
            </a:endParaRPr>
          </a:p>
        </p:txBody>
      </p:sp>
      <p:pic>
        <p:nvPicPr>
          <p:cNvPr id="228" name="Google Shape;228;p23"/>
          <p:cNvPicPr preferRelativeResize="0"/>
          <p:nvPr/>
        </p:nvPicPr>
        <p:blipFill>
          <a:blip r:embed="rId3">
            <a:alphaModFix/>
          </a:blip>
          <a:stretch>
            <a:fillRect/>
          </a:stretch>
        </p:blipFill>
        <p:spPr>
          <a:xfrm>
            <a:off x="4694975" y="1857350"/>
            <a:ext cx="4135225" cy="1277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37" name="Shape 137"/>
        <p:cNvGrpSpPr/>
        <p:nvPr/>
      </p:nvGrpSpPr>
      <p:grpSpPr>
        <a:xfrm>
          <a:off x="0" y="0"/>
          <a:ext cx="0" cy="0"/>
          <a:chOff x="0" y="0"/>
          <a:chExt cx="0" cy="0"/>
        </a:xfrm>
      </p:grpSpPr>
      <p:sp>
        <p:nvSpPr>
          <p:cNvPr id="138" name="Google Shape;138;p14"/>
          <p:cNvSpPr txBox="1"/>
          <p:nvPr>
            <p:ph type="title"/>
          </p:nvPr>
        </p:nvSpPr>
        <p:spPr>
          <a:xfrm>
            <a:off x="819150" y="517825"/>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9900FF"/>
                </a:solidFill>
                <a:latin typeface="EB Garamond Medium"/>
                <a:ea typeface="EB Garamond Medium"/>
                <a:cs typeface="EB Garamond Medium"/>
                <a:sym typeface="EB Garamond Medium"/>
              </a:rPr>
              <a:t>Acknowledgments</a:t>
            </a:r>
            <a:endParaRPr>
              <a:solidFill>
                <a:srgbClr val="9900FF"/>
              </a:solidFill>
              <a:latin typeface="EB Garamond Medium"/>
              <a:ea typeface="EB Garamond Medium"/>
              <a:cs typeface="EB Garamond Medium"/>
              <a:sym typeface="EB Garamond Medium"/>
            </a:endParaRPr>
          </a:p>
        </p:txBody>
      </p:sp>
      <p:sp>
        <p:nvSpPr>
          <p:cNvPr id="139" name="Google Shape;139;p14"/>
          <p:cNvSpPr txBox="1"/>
          <p:nvPr>
            <p:ph idx="2" type="body"/>
          </p:nvPr>
        </p:nvSpPr>
        <p:spPr>
          <a:xfrm>
            <a:off x="819150" y="2840675"/>
            <a:ext cx="7904700" cy="19299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Dr. Bailey, Hailey Murray, </a:t>
            </a:r>
            <a:r>
              <a:rPr lang="en">
                <a:latin typeface="EB Garamond"/>
                <a:ea typeface="EB Garamond"/>
                <a:cs typeface="EB Garamond"/>
                <a:sym typeface="EB Garamond"/>
              </a:rPr>
              <a:t>Sawyer Star</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311150" lvl="0" marL="457200" rtl="0" algn="l">
              <a:spcBef>
                <a:spcPts val="1200"/>
              </a:spcBef>
              <a:spcAft>
                <a:spcPts val="0"/>
              </a:spcAft>
              <a:buSzPts val="1300"/>
              <a:buFont typeface="EB Garamond"/>
              <a:buChar char="-"/>
            </a:pPr>
            <a:r>
              <a:rPr lang="en">
                <a:latin typeface="EB Garamond"/>
                <a:ea typeface="EB Garamond"/>
                <a:cs typeface="EB Garamond"/>
                <a:sym typeface="EB Garamond"/>
              </a:rPr>
              <a:t>Dr. Boettcher </a:t>
            </a:r>
            <a:endParaRPr>
              <a:latin typeface="EB Garamond"/>
              <a:ea typeface="EB Garamond"/>
              <a:cs typeface="EB Garamond"/>
              <a:sym typeface="EB Garamond"/>
            </a:endParaRPr>
          </a:p>
        </p:txBody>
      </p:sp>
      <p:pic>
        <p:nvPicPr>
          <p:cNvPr descr="Undergraduate Research Institute - Hazy Library &amp; Learning Center ..." id="140" name="Google Shape;140;p14"/>
          <p:cNvPicPr preferRelativeResize="0"/>
          <p:nvPr/>
        </p:nvPicPr>
        <p:blipFill rotWithShape="1">
          <a:blip r:embed="rId3">
            <a:alphaModFix/>
          </a:blip>
          <a:srcRect b="0" l="0" r="0" t="0"/>
          <a:stretch/>
        </p:blipFill>
        <p:spPr>
          <a:xfrm>
            <a:off x="915716" y="1340512"/>
            <a:ext cx="1265709" cy="1265725"/>
          </a:xfrm>
          <a:prstGeom prst="rect">
            <a:avLst/>
          </a:prstGeom>
          <a:noFill/>
          <a:ln>
            <a:noFill/>
          </a:ln>
        </p:spPr>
      </p:pic>
      <p:pic>
        <p:nvPicPr>
          <p:cNvPr id="141" name="Google Shape;141;p14"/>
          <p:cNvPicPr preferRelativeResize="0"/>
          <p:nvPr/>
        </p:nvPicPr>
        <p:blipFill>
          <a:blip r:embed="rId4">
            <a:alphaModFix/>
          </a:blip>
          <a:stretch>
            <a:fillRect/>
          </a:stretch>
        </p:blipFill>
        <p:spPr>
          <a:xfrm>
            <a:off x="4254088" y="1222813"/>
            <a:ext cx="1034825" cy="1601600"/>
          </a:xfrm>
          <a:prstGeom prst="rect">
            <a:avLst/>
          </a:prstGeom>
          <a:noFill/>
          <a:ln>
            <a:noFill/>
          </a:ln>
        </p:spPr>
      </p:pic>
      <p:pic>
        <p:nvPicPr>
          <p:cNvPr id="142" name="Google Shape;142;p14"/>
          <p:cNvPicPr preferRelativeResize="0"/>
          <p:nvPr/>
        </p:nvPicPr>
        <p:blipFill>
          <a:blip r:embed="rId5">
            <a:alphaModFix/>
          </a:blip>
          <a:stretch>
            <a:fillRect/>
          </a:stretch>
        </p:blipFill>
        <p:spPr>
          <a:xfrm>
            <a:off x="6962551" y="1338400"/>
            <a:ext cx="1265700" cy="12699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46" name="Shape 146"/>
        <p:cNvGrpSpPr/>
        <p:nvPr/>
      </p:nvGrpSpPr>
      <p:grpSpPr>
        <a:xfrm>
          <a:off x="0" y="0"/>
          <a:ext cx="0" cy="0"/>
          <a:chOff x="0" y="0"/>
          <a:chExt cx="0" cy="0"/>
        </a:xfrm>
      </p:grpSpPr>
      <p:sp>
        <p:nvSpPr>
          <p:cNvPr id="147" name="Google Shape;147;p15"/>
          <p:cNvSpPr txBox="1"/>
          <p:nvPr>
            <p:ph type="title"/>
          </p:nvPr>
        </p:nvSpPr>
        <p:spPr>
          <a:xfrm>
            <a:off x="419725" y="3183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9900FF"/>
                </a:solidFill>
                <a:latin typeface="EB Garamond Medium"/>
                <a:ea typeface="EB Garamond Medium"/>
                <a:cs typeface="EB Garamond Medium"/>
                <a:sym typeface="EB Garamond Medium"/>
              </a:rPr>
              <a:t>What is </a:t>
            </a:r>
            <a:r>
              <a:rPr lang="en">
                <a:solidFill>
                  <a:srgbClr val="9900FF"/>
                </a:solidFill>
                <a:latin typeface="EB Garamond Medium"/>
                <a:ea typeface="EB Garamond Medium"/>
                <a:cs typeface="EB Garamond Medium"/>
                <a:sym typeface="EB Garamond Medium"/>
              </a:rPr>
              <a:t>Lorentz</a:t>
            </a:r>
            <a:r>
              <a:rPr lang="en">
                <a:solidFill>
                  <a:srgbClr val="9900FF"/>
                </a:solidFill>
                <a:latin typeface="EB Garamond Medium"/>
                <a:ea typeface="EB Garamond Medium"/>
                <a:cs typeface="EB Garamond Medium"/>
                <a:sym typeface="EB Garamond Medium"/>
              </a:rPr>
              <a:t> Symmetry?</a:t>
            </a:r>
            <a:endParaRPr>
              <a:solidFill>
                <a:srgbClr val="9900FF"/>
              </a:solidFill>
              <a:latin typeface="EB Garamond Medium"/>
              <a:ea typeface="EB Garamond Medium"/>
              <a:cs typeface="EB Garamond Medium"/>
              <a:sym typeface="EB Garamond Medium"/>
            </a:endParaRPr>
          </a:p>
        </p:txBody>
      </p:sp>
      <p:sp>
        <p:nvSpPr>
          <p:cNvPr id="148" name="Google Shape;148;p15"/>
          <p:cNvSpPr txBox="1"/>
          <p:nvPr>
            <p:ph idx="1" type="body"/>
          </p:nvPr>
        </p:nvSpPr>
        <p:spPr>
          <a:xfrm>
            <a:off x="419725" y="886475"/>
            <a:ext cx="7505700" cy="2448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General Relativity: Spacetime curves</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Special Relativity: Experimental outcomes are the same regardless of the inertial frame </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Lorentz transformations; rotations and boosts</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Lorentz symmetry can be broken in a unified theory of </a:t>
            </a:r>
            <a:r>
              <a:rPr lang="en" sz="1500">
                <a:latin typeface="EB Garamond"/>
                <a:ea typeface="EB Garamond"/>
                <a:cs typeface="EB Garamond"/>
                <a:sym typeface="EB Garamond"/>
              </a:rPr>
              <a:t>physics</a:t>
            </a:r>
            <a:r>
              <a:rPr lang="en" sz="1500">
                <a:latin typeface="EB Garamond"/>
                <a:ea typeface="EB Garamond"/>
                <a:cs typeface="EB Garamond"/>
                <a:sym typeface="EB Garamond"/>
              </a:rPr>
              <a:t> </a:t>
            </a:r>
            <a:endParaRPr sz="1500">
              <a:latin typeface="EB Garamond"/>
              <a:ea typeface="EB Garamond"/>
              <a:cs typeface="EB Garamond"/>
              <a:sym typeface="EB Garamond"/>
            </a:endParaRPr>
          </a:p>
          <a:p>
            <a:pPr indent="-323850" lvl="0" marL="457200" rtl="0" algn="l">
              <a:spcBef>
                <a:spcPts val="0"/>
              </a:spcBef>
              <a:spcAft>
                <a:spcPts val="0"/>
              </a:spcAft>
              <a:buSzPts val="1500"/>
              <a:buFont typeface="EB Garamond"/>
              <a:buChar char="-"/>
            </a:pPr>
            <a:r>
              <a:rPr lang="en" sz="1500">
                <a:latin typeface="EB Garamond"/>
                <a:ea typeface="EB Garamond"/>
                <a:cs typeface="EB Garamond"/>
                <a:sym typeface="EB Garamond"/>
              </a:rPr>
              <a:t>LSV are described as a background field in empty spacetime </a:t>
            </a:r>
            <a:endParaRPr sz="1500">
              <a:latin typeface="EB Garamond"/>
              <a:ea typeface="EB Garamond"/>
              <a:cs typeface="EB Garamond"/>
              <a:sym typeface="EB Garamond"/>
            </a:endParaRPr>
          </a:p>
          <a:p>
            <a:pPr indent="0" lvl="0" marL="0" rtl="0" algn="l">
              <a:spcBef>
                <a:spcPts val="1200"/>
              </a:spcBef>
              <a:spcAft>
                <a:spcPts val="1200"/>
              </a:spcAft>
              <a:buNone/>
            </a:pPr>
            <a:r>
              <a:t/>
            </a:r>
            <a:endParaRPr sz="1700">
              <a:latin typeface="Times"/>
              <a:ea typeface="Times"/>
              <a:cs typeface="Times"/>
              <a:sym typeface="Times"/>
            </a:endParaRPr>
          </a:p>
        </p:txBody>
      </p:sp>
      <p:pic>
        <p:nvPicPr>
          <p:cNvPr id="149" name="Google Shape;149;p15"/>
          <p:cNvPicPr preferRelativeResize="0"/>
          <p:nvPr/>
        </p:nvPicPr>
        <p:blipFill rotWithShape="1">
          <a:blip r:embed="rId3">
            <a:alphaModFix/>
          </a:blip>
          <a:srcRect b="0" l="5723" r="2558" t="0"/>
          <a:stretch/>
        </p:blipFill>
        <p:spPr>
          <a:xfrm>
            <a:off x="5958725" y="2016375"/>
            <a:ext cx="2680750" cy="266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53" name="Shape 153"/>
        <p:cNvGrpSpPr/>
        <p:nvPr/>
      </p:nvGrpSpPr>
      <p:grpSpPr>
        <a:xfrm>
          <a:off x="0" y="0"/>
          <a:ext cx="0" cy="0"/>
          <a:chOff x="0" y="0"/>
          <a:chExt cx="0" cy="0"/>
        </a:xfrm>
      </p:grpSpPr>
      <p:sp>
        <p:nvSpPr>
          <p:cNvPr id="154" name="Google Shape;154;p16"/>
          <p:cNvSpPr txBox="1"/>
          <p:nvPr>
            <p:ph type="title"/>
          </p:nvPr>
        </p:nvSpPr>
        <p:spPr>
          <a:xfrm>
            <a:off x="311700" y="326275"/>
            <a:ext cx="7505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900FF"/>
                </a:solidFill>
                <a:latin typeface="EB Garamond Medium"/>
                <a:ea typeface="EB Garamond Medium"/>
                <a:cs typeface="EB Garamond Medium"/>
                <a:sym typeface="EB Garamond Medium"/>
              </a:rPr>
              <a:t>The Bumblebee Model and The Flat Spacetime Limit</a:t>
            </a:r>
            <a:endParaRPr>
              <a:solidFill>
                <a:srgbClr val="9900FF"/>
              </a:solidFill>
              <a:latin typeface="EB Garamond Medium"/>
              <a:ea typeface="EB Garamond Medium"/>
              <a:cs typeface="EB Garamond Medium"/>
              <a:sym typeface="EB Garamond Medium"/>
            </a:endParaRPr>
          </a:p>
        </p:txBody>
      </p:sp>
      <p:sp>
        <p:nvSpPr>
          <p:cNvPr id="155" name="Google Shape;155;p16"/>
          <p:cNvSpPr txBox="1"/>
          <p:nvPr>
            <p:ph idx="1" type="body"/>
          </p:nvPr>
        </p:nvSpPr>
        <p:spPr>
          <a:xfrm>
            <a:off x="311700" y="968725"/>
            <a:ext cx="3999900" cy="374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Times"/>
                <a:ea typeface="Times"/>
                <a:cs typeface="Times"/>
                <a:sym typeface="Times"/>
              </a:rPr>
              <a:t>Original bumblebee model (Kostelecky and Samuel PRD 89’)</a:t>
            </a:r>
            <a:endParaRPr>
              <a:latin typeface="Times"/>
              <a:ea typeface="Times"/>
              <a:cs typeface="Times"/>
              <a:sym typeface="Times"/>
            </a:endParaRPr>
          </a:p>
          <a:p>
            <a:pPr indent="0" lvl="0" marL="0" rtl="0" algn="l">
              <a:spcBef>
                <a:spcPts val="1200"/>
              </a:spcBef>
              <a:spcAft>
                <a:spcPts val="0"/>
              </a:spcAft>
              <a:buNone/>
            </a:pPr>
            <a:r>
              <a:t/>
            </a:r>
            <a:endParaRPr>
              <a:latin typeface="Times"/>
              <a:ea typeface="Times"/>
              <a:cs typeface="Times"/>
              <a:sym typeface="Times"/>
            </a:endParaRPr>
          </a:p>
          <a:p>
            <a:pPr indent="0" lvl="0" marL="0" rtl="0" algn="l">
              <a:spcBef>
                <a:spcPts val="1200"/>
              </a:spcBef>
              <a:spcAft>
                <a:spcPts val="0"/>
              </a:spcAft>
              <a:buNone/>
            </a:pPr>
            <a:r>
              <a:t/>
            </a:r>
            <a:endParaRPr>
              <a:latin typeface="Times"/>
              <a:ea typeface="Times"/>
              <a:cs typeface="Times"/>
              <a:sym typeface="Times"/>
            </a:endParaRPr>
          </a:p>
          <a:p>
            <a:pPr indent="0" lvl="0" marL="0" rtl="0" algn="l">
              <a:spcBef>
                <a:spcPts val="1200"/>
              </a:spcBef>
              <a:spcAft>
                <a:spcPts val="0"/>
              </a:spcAft>
              <a:buNone/>
            </a:pPr>
            <a:r>
              <a:rPr lang="en">
                <a:latin typeface="Times"/>
                <a:ea typeface="Times"/>
                <a:cs typeface="Times"/>
                <a:sym typeface="Times"/>
              </a:rPr>
              <a:t>Flat Spacetime- In the absence of gravity</a:t>
            </a:r>
            <a:endParaRPr>
              <a:latin typeface="Times"/>
              <a:ea typeface="Times"/>
              <a:cs typeface="Times"/>
              <a:sym typeface="Times"/>
            </a:endParaRPr>
          </a:p>
          <a:p>
            <a:pPr indent="0" lvl="0" marL="0" rtl="0" algn="l">
              <a:spcBef>
                <a:spcPts val="1200"/>
              </a:spcBef>
              <a:spcAft>
                <a:spcPts val="0"/>
              </a:spcAft>
              <a:buNone/>
            </a:pPr>
            <a:r>
              <a:t/>
            </a:r>
            <a:endParaRPr>
              <a:latin typeface="Times"/>
              <a:ea typeface="Times"/>
              <a:cs typeface="Times"/>
              <a:sym typeface="Times"/>
            </a:endParaRPr>
          </a:p>
          <a:p>
            <a:pPr indent="0" lvl="0" marL="0" rtl="0" algn="l">
              <a:spcBef>
                <a:spcPts val="1200"/>
              </a:spcBef>
              <a:spcAft>
                <a:spcPts val="0"/>
              </a:spcAft>
              <a:buNone/>
            </a:pPr>
            <a:r>
              <a:t/>
            </a:r>
            <a:endParaRPr>
              <a:latin typeface="Times"/>
              <a:ea typeface="Times"/>
              <a:cs typeface="Times"/>
              <a:sym typeface="Times"/>
            </a:endParaRPr>
          </a:p>
          <a:p>
            <a:pPr indent="0" lvl="0" marL="0" rtl="0" algn="l">
              <a:spcBef>
                <a:spcPts val="1200"/>
              </a:spcBef>
              <a:spcAft>
                <a:spcPts val="0"/>
              </a:spcAft>
              <a:buNone/>
            </a:pPr>
            <a:r>
              <a:t/>
            </a:r>
            <a:endParaRPr>
              <a:latin typeface="Times"/>
              <a:ea typeface="Times"/>
              <a:cs typeface="Times"/>
              <a:sym typeface="Times"/>
            </a:endParaRPr>
          </a:p>
          <a:p>
            <a:pPr indent="0" lvl="0" marL="0" rtl="0" algn="l">
              <a:spcBef>
                <a:spcPts val="1200"/>
              </a:spcBef>
              <a:spcAft>
                <a:spcPts val="1200"/>
              </a:spcAft>
              <a:buNone/>
            </a:pPr>
            <a:r>
              <a:t/>
            </a:r>
            <a:endParaRPr>
              <a:latin typeface="Times"/>
              <a:ea typeface="Times"/>
              <a:cs typeface="Times"/>
              <a:sym typeface="Times"/>
            </a:endParaRPr>
          </a:p>
        </p:txBody>
      </p:sp>
      <p:pic>
        <p:nvPicPr>
          <p:cNvPr id="156" name="Google Shape;156;p16"/>
          <p:cNvPicPr preferRelativeResize="0"/>
          <p:nvPr/>
        </p:nvPicPr>
        <p:blipFill>
          <a:blip r:embed="rId3">
            <a:alphaModFix/>
          </a:blip>
          <a:stretch>
            <a:fillRect/>
          </a:stretch>
        </p:blipFill>
        <p:spPr>
          <a:xfrm>
            <a:off x="405875" y="2697675"/>
            <a:ext cx="2788850" cy="702650"/>
          </a:xfrm>
          <a:prstGeom prst="rect">
            <a:avLst/>
          </a:prstGeom>
          <a:noFill/>
          <a:ln>
            <a:noFill/>
          </a:ln>
        </p:spPr>
      </p:pic>
      <p:sp>
        <p:nvSpPr>
          <p:cNvPr id="157" name="Google Shape;157;p16"/>
          <p:cNvSpPr txBox="1"/>
          <p:nvPr>
            <p:ph idx="2" type="body"/>
          </p:nvPr>
        </p:nvSpPr>
        <p:spPr>
          <a:xfrm>
            <a:off x="4785700" y="840325"/>
            <a:ext cx="3999900" cy="390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Times"/>
                <a:ea typeface="Times"/>
                <a:cs typeface="Times"/>
                <a:sym typeface="Times"/>
              </a:rPr>
              <a:t>Assuming Spherical Symmetry: (Bailey, </a:t>
            </a:r>
            <a:r>
              <a:rPr lang="en">
                <a:latin typeface="Times"/>
                <a:ea typeface="Times"/>
                <a:cs typeface="Times"/>
                <a:sym typeface="Times"/>
              </a:rPr>
              <a:t>Murray</a:t>
            </a:r>
            <a:r>
              <a:rPr lang="en">
                <a:latin typeface="Times"/>
                <a:ea typeface="Times"/>
                <a:cs typeface="Times"/>
                <a:sym typeface="Times"/>
              </a:rPr>
              <a:t>, 2023)</a:t>
            </a:r>
            <a:endParaRPr>
              <a:latin typeface="Times"/>
              <a:ea typeface="Times"/>
              <a:cs typeface="Times"/>
              <a:sym typeface="Times"/>
            </a:endParaRPr>
          </a:p>
          <a:p>
            <a:pPr indent="0" lvl="0" marL="0" rtl="0" algn="l">
              <a:spcBef>
                <a:spcPts val="1200"/>
              </a:spcBef>
              <a:spcAft>
                <a:spcPts val="0"/>
              </a:spcAft>
              <a:buNone/>
            </a:pPr>
            <a:r>
              <a:t/>
            </a:r>
            <a:endParaRPr>
              <a:latin typeface="Times"/>
              <a:ea typeface="Times"/>
              <a:cs typeface="Times"/>
              <a:sym typeface="Times"/>
            </a:endParaRPr>
          </a:p>
          <a:p>
            <a:pPr indent="0" lvl="0" marL="0" rtl="0" algn="l">
              <a:spcBef>
                <a:spcPts val="1200"/>
              </a:spcBef>
              <a:spcAft>
                <a:spcPts val="0"/>
              </a:spcAft>
              <a:buNone/>
            </a:pPr>
            <a:r>
              <a:t/>
            </a:r>
            <a:endParaRPr>
              <a:latin typeface="Times"/>
              <a:ea typeface="Times"/>
              <a:cs typeface="Times"/>
              <a:sym typeface="Times"/>
            </a:endParaRPr>
          </a:p>
          <a:p>
            <a:pPr indent="0" lvl="0" marL="0" rtl="0" algn="l">
              <a:spcBef>
                <a:spcPts val="1200"/>
              </a:spcBef>
              <a:spcAft>
                <a:spcPts val="0"/>
              </a:spcAft>
              <a:buNone/>
            </a:pPr>
            <a:r>
              <a:t/>
            </a:r>
            <a:endParaRPr>
              <a:latin typeface="Times"/>
              <a:ea typeface="Times"/>
              <a:cs typeface="Times"/>
              <a:sym typeface="Times"/>
            </a:endParaRPr>
          </a:p>
          <a:p>
            <a:pPr indent="0" lvl="0" marL="0" rtl="0" algn="l">
              <a:spcBef>
                <a:spcPts val="1200"/>
              </a:spcBef>
              <a:spcAft>
                <a:spcPts val="0"/>
              </a:spcAft>
              <a:buNone/>
            </a:pPr>
            <a:r>
              <a:t/>
            </a:r>
            <a:endParaRPr>
              <a:latin typeface="Times"/>
              <a:ea typeface="Times"/>
              <a:cs typeface="Times"/>
              <a:sym typeface="Times"/>
            </a:endParaRPr>
          </a:p>
          <a:p>
            <a:pPr indent="0" lvl="0" marL="0" rtl="0" algn="l">
              <a:spcBef>
                <a:spcPts val="1200"/>
              </a:spcBef>
              <a:spcAft>
                <a:spcPts val="0"/>
              </a:spcAft>
              <a:buNone/>
            </a:pPr>
            <a:r>
              <a:t/>
            </a:r>
            <a:endParaRPr>
              <a:latin typeface="Times"/>
              <a:ea typeface="Times"/>
              <a:cs typeface="Times"/>
              <a:sym typeface="Times"/>
            </a:endParaRPr>
          </a:p>
          <a:p>
            <a:pPr indent="0" lvl="0" marL="0" rtl="0" algn="l">
              <a:spcBef>
                <a:spcPts val="1200"/>
              </a:spcBef>
              <a:spcAft>
                <a:spcPts val="0"/>
              </a:spcAft>
              <a:buNone/>
            </a:pPr>
            <a:r>
              <a:t/>
            </a:r>
            <a:endParaRPr>
              <a:latin typeface="Times"/>
              <a:ea typeface="Times"/>
              <a:cs typeface="Times"/>
              <a:sym typeface="Times"/>
            </a:endParaRPr>
          </a:p>
          <a:p>
            <a:pPr indent="0" lvl="0" marL="0" rtl="0" algn="l">
              <a:spcBef>
                <a:spcPts val="1200"/>
              </a:spcBef>
              <a:spcAft>
                <a:spcPts val="1200"/>
              </a:spcAft>
              <a:buNone/>
            </a:pPr>
            <a:r>
              <a:t/>
            </a:r>
            <a:endParaRPr>
              <a:latin typeface="Times"/>
              <a:ea typeface="Times"/>
              <a:cs typeface="Times"/>
              <a:sym typeface="Times"/>
            </a:endParaRPr>
          </a:p>
        </p:txBody>
      </p:sp>
      <p:pic>
        <p:nvPicPr>
          <p:cNvPr id="158" name="Google Shape;158;p16"/>
          <p:cNvPicPr preferRelativeResize="0"/>
          <p:nvPr/>
        </p:nvPicPr>
        <p:blipFill>
          <a:blip r:embed="rId4">
            <a:alphaModFix/>
          </a:blip>
          <a:stretch>
            <a:fillRect/>
          </a:stretch>
        </p:blipFill>
        <p:spPr>
          <a:xfrm>
            <a:off x="543800" y="3608350"/>
            <a:ext cx="1435000" cy="448450"/>
          </a:xfrm>
          <a:prstGeom prst="rect">
            <a:avLst/>
          </a:prstGeom>
          <a:noFill/>
          <a:ln>
            <a:noFill/>
          </a:ln>
        </p:spPr>
      </p:pic>
      <p:pic>
        <p:nvPicPr>
          <p:cNvPr id="159" name="Google Shape;159;p16"/>
          <p:cNvPicPr preferRelativeResize="0"/>
          <p:nvPr/>
        </p:nvPicPr>
        <p:blipFill>
          <a:blip r:embed="rId5">
            <a:alphaModFix/>
          </a:blip>
          <a:stretch>
            <a:fillRect/>
          </a:stretch>
        </p:blipFill>
        <p:spPr>
          <a:xfrm>
            <a:off x="4785700" y="1492863"/>
            <a:ext cx="1826508" cy="269825"/>
          </a:xfrm>
          <a:prstGeom prst="rect">
            <a:avLst/>
          </a:prstGeom>
          <a:noFill/>
          <a:ln>
            <a:noFill/>
          </a:ln>
        </p:spPr>
      </p:pic>
      <p:pic>
        <p:nvPicPr>
          <p:cNvPr id="160" name="Google Shape;160;p16"/>
          <p:cNvPicPr preferRelativeResize="0"/>
          <p:nvPr/>
        </p:nvPicPr>
        <p:blipFill>
          <a:blip r:embed="rId6">
            <a:alphaModFix/>
          </a:blip>
          <a:stretch>
            <a:fillRect/>
          </a:stretch>
        </p:blipFill>
        <p:spPr>
          <a:xfrm>
            <a:off x="5674024" y="1960801"/>
            <a:ext cx="2223247" cy="448450"/>
          </a:xfrm>
          <a:prstGeom prst="rect">
            <a:avLst/>
          </a:prstGeom>
          <a:noFill/>
          <a:ln>
            <a:noFill/>
          </a:ln>
        </p:spPr>
      </p:pic>
      <p:pic>
        <p:nvPicPr>
          <p:cNvPr id="161" name="Google Shape;161;p16"/>
          <p:cNvPicPr preferRelativeResize="0"/>
          <p:nvPr/>
        </p:nvPicPr>
        <p:blipFill>
          <a:blip r:embed="rId7">
            <a:alphaModFix/>
          </a:blip>
          <a:stretch>
            <a:fillRect/>
          </a:stretch>
        </p:blipFill>
        <p:spPr>
          <a:xfrm>
            <a:off x="6949021" y="1492887"/>
            <a:ext cx="1383254" cy="376425"/>
          </a:xfrm>
          <a:prstGeom prst="rect">
            <a:avLst/>
          </a:prstGeom>
          <a:noFill/>
          <a:ln>
            <a:noFill/>
          </a:ln>
        </p:spPr>
      </p:pic>
      <p:pic>
        <p:nvPicPr>
          <p:cNvPr id="162" name="Google Shape;162;p16"/>
          <p:cNvPicPr preferRelativeResize="0"/>
          <p:nvPr/>
        </p:nvPicPr>
        <p:blipFill rotWithShape="1">
          <a:blip r:embed="rId8">
            <a:alphaModFix/>
          </a:blip>
          <a:srcRect b="5006" l="0" r="0" t="0"/>
          <a:stretch/>
        </p:blipFill>
        <p:spPr>
          <a:xfrm>
            <a:off x="5711700" y="2393450"/>
            <a:ext cx="2147900" cy="2197325"/>
          </a:xfrm>
          <a:prstGeom prst="rect">
            <a:avLst/>
          </a:prstGeom>
          <a:noFill/>
          <a:ln>
            <a:noFill/>
          </a:ln>
        </p:spPr>
      </p:pic>
      <p:pic>
        <p:nvPicPr>
          <p:cNvPr id="163" name="Google Shape;163;p16"/>
          <p:cNvPicPr preferRelativeResize="0"/>
          <p:nvPr/>
        </p:nvPicPr>
        <p:blipFill>
          <a:blip r:embed="rId9">
            <a:alphaModFix/>
          </a:blip>
          <a:stretch>
            <a:fillRect/>
          </a:stretch>
        </p:blipFill>
        <p:spPr>
          <a:xfrm>
            <a:off x="358799" y="1679937"/>
            <a:ext cx="3905726" cy="5264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67" name="Shape 167"/>
        <p:cNvGrpSpPr/>
        <p:nvPr/>
      </p:nvGrpSpPr>
      <p:grpSpPr>
        <a:xfrm>
          <a:off x="0" y="0"/>
          <a:ext cx="0" cy="0"/>
          <a:chOff x="0" y="0"/>
          <a:chExt cx="0" cy="0"/>
        </a:xfrm>
      </p:grpSpPr>
      <p:sp>
        <p:nvSpPr>
          <p:cNvPr id="168" name="Google Shape;168;p17"/>
          <p:cNvSpPr txBox="1"/>
          <p:nvPr>
            <p:ph type="title"/>
          </p:nvPr>
        </p:nvSpPr>
        <p:spPr>
          <a:xfrm>
            <a:off x="311700" y="327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900FF"/>
                </a:solidFill>
                <a:latin typeface="EB Garamond Medium"/>
                <a:ea typeface="EB Garamond Medium"/>
                <a:cs typeface="EB Garamond Medium"/>
                <a:sym typeface="EB Garamond Medium"/>
              </a:rPr>
              <a:t>The Quadratic and Hypergeometric Potential Models</a:t>
            </a:r>
            <a:endParaRPr>
              <a:solidFill>
                <a:srgbClr val="9900FF"/>
              </a:solidFill>
              <a:latin typeface="EB Garamond Medium"/>
              <a:ea typeface="EB Garamond Medium"/>
              <a:cs typeface="EB Garamond Medium"/>
              <a:sym typeface="EB Garamond Medium"/>
            </a:endParaRPr>
          </a:p>
        </p:txBody>
      </p:sp>
      <p:pic>
        <p:nvPicPr>
          <p:cNvPr id="169" name="Google Shape;169;p17"/>
          <p:cNvPicPr preferRelativeResize="0"/>
          <p:nvPr/>
        </p:nvPicPr>
        <p:blipFill rotWithShape="1">
          <a:blip r:embed="rId3">
            <a:alphaModFix/>
          </a:blip>
          <a:srcRect b="7290" l="0" r="0" t="-7290"/>
          <a:stretch/>
        </p:blipFill>
        <p:spPr>
          <a:xfrm>
            <a:off x="2161188" y="794488"/>
            <a:ext cx="4821625" cy="890950"/>
          </a:xfrm>
          <a:prstGeom prst="rect">
            <a:avLst/>
          </a:prstGeom>
          <a:noFill/>
          <a:ln>
            <a:noFill/>
          </a:ln>
        </p:spPr>
      </p:pic>
      <p:pic>
        <p:nvPicPr>
          <p:cNvPr id="170" name="Google Shape;170;p17"/>
          <p:cNvPicPr preferRelativeResize="0"/>
          <p:nvPr/>
        </p:nvPicPr>
        <p:blipFill>
          <a:blip r:embed="rId4">
            <a:alphaModFix/>
          </a:blip>
          <a:stretch>
            <a:fillRect/>
          </a:stretch>
        </p:blipFill>
        <p:spPr>
          <a:xfrm>
            <a:off x="311712" y="1880775"/>
            <a:ext cx="4131326" cy="2891525"/>
          </a:xfrm>
          <a:prstGeom prst="rect">
            <a:avLst/>
          </a:prstGeom>
          <a:noFill/>
          <a:ln>
            <a:noFill/>
          </a:ln>
        </p:spPr>
      </p:pic>
      <p:pic>
        <p:nvPicPr>
          <p:cNvPr id="171" name="Google Shape;171;p17"/>
          <p:cNvPicPr preferRelativeResize="0"/>
          <p:nvPr/>
        </p:nvPicPr>
        <p:blipFill>
          <a:blip r:embed="rId5">
            <a:alphaModFix/>
          </a:blip>
          <a:stretch>
            <a:fillRect/>
          </a:stretch>
        </p:blipFill>
        <p:spPr>
          <a:xfrm>
            <a:off x="3470495" y="2774075"/>
            <a:ext cx="2352675" cy="1104900"/>
          </a:xfrm>
          <a:prstGeom prst="rect">
            <a:avLst/>
          </a:prstGeom>
          <a:noFill/>
          <a:ln>
            <a:noFill/>
          </a:ln>
        </p:spPr>
      </p:pic>
      <p:pic>
        <p:nvPicPr>
          <p:cNvPr id="172" name="Google Shape;172;p17"/>
          <p:cNvPicPr preferRelativeResize="0"/>
          <p:nvPr/>
        </p:nvPicPr>
        <p:blipFill rotWithShape="1">
          <a:blip r:embed="rId6">
            <a:alphaModFix/>
          </a:blip>
          <a:srcRect b="28698" l="0" r="0" t="21173"/>
          <a:stretch/>
        </p:blipFill>
        <p:spPr>
          <a:xfrm>
            <a:off x="5746375" y="3833463"/>
            <a:ext cx="2866200" cy="998725"/>
          </a:xfrm>
          <a:prstGeom prst="rect">
            <a:avLst/>
          </a:prstGeom>
          <a:noFill/>
          <a:ln>
            <a:noFill/>
          </a:ln>
        </p:spPr>
      </p:pic>
      <p:sp>
        <p:nvSpPr>
          <p:cNvPr id="173" name="Google Shape;173;p17"/>
          <p:cNvSpPr txBox="1"/>
          <p:nvPr/>
        </p:nvSpPr>
        <p:spPr>
          <a:xfrm>
            <a:off x="5883100" y="1814250"/>
            <a:ext cx="30000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latin typeface="EB Garamond"/>
                <a:ea typeface="EB Garamond"/>
                <a:cs typeface="EB Garamond"/>
                <a:sym typeface="EB Garamond"/>
              </a:rPr>
              <a:t>-Quadratic function or</a:t>
            </a:r>
            <a:r>
              <a:rPr lang="en" sz="1700">
                <a:solidFill>
                  <a:schemeClr val="dk2"/>
                </a:solidFill>
                <a:latin typeface="EB Garamond"/>
                <a:ea typeface="EB Garamond"/>
                <a:cs typeface="EB Garamond"/>
                <a:sym typeface="EB Garamond"/>
              </a:rPr>
              <a:t> Kummer Confluent Hypergeometric functions</a:t>
            </a:r>
            <a:endParaRPr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n" sz="1700">
                <a:solidFill>
                  <a:schemeClr val="dk2"/>
                </a:solidFill>
                <a:latin typeface="EB Garamond"/>
                <a:ea typeface="EB Garamond"/>
                <a:cs typeface="EB Garamond"/>
                <a:sym typeface="EB Garamond"/>
              </a:rPr>
              <a:t>- Creates a nonautonomous second order nonlinear ODE</a:t>
            </a:r>
            <a:endParaRPr sz="1700">
              <a:solidFill>
                <a:schemeClr val="dk2"/>
              </a:solidFill>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77" name="Shape 177"/>
        <p:cNvGrpSpPr/>
        <p:nvPr/>
      </p:nvGrpSpPr>
      <p:grpSpPr>
        <a:xfrm>
          <a:off x="0" y="0"/>
          <a:ext cx="0" cy="0"/>
          <a:chOff x="0" y="0"/>
          <a:chExt cx="0" cy="0"/>
        </a:xfrm>
      </p:grpSpPr>
      <p:sp>
        <p:nvSpPr>
          <p:cNvPr id="178" name="Google Shape;178;p18"/>
          <p:cNvSpPr txBox="1"/>
          <p:nvPr>
            <p:ph type="title"/>
          </p:nvPr>
        </p:nvSpPr>
        <p:spPr>
          <a:xfrm>
            <a:off x="386900" y="293300"/>
            <a:ext cx="7505700" cy="635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900FF"/>
                </a:solidFill>
                <a:latin typeface="EB Garamond Medium"/>
                <a:ea typeface="EB Garamond Medium"/>
                <a:cs typeface="EB Garamond Medium"/>
                <a:sym typeface="EB Garamond Medium"/>
              </a:rPr>
              <a:t>Useful Various S</a:t>
            </a:r>
            <a:r>
              <a:rPr lang="en">
                <a:solidFill>
                  <a:srgbClr val="9900FF"/>
                </a:solidFill>
                <a:latin typeface="EB Garamond Medium"/>
                <a:ea typeface="EB Garamond Medium"/>
                <a:cs typeface="EB Garamond Medium"/>
                <a:sym typeface="EB Garamond Medium"/>
              </a:rPr>
              <a:t>ubstitutions</a:t>
            </a:r>
            <a:endParaRPr>
              <a:solidFill>
                <a:srgbClr val="9900FF"/>
              </a:solidFill>
              <a:latin typeface="EB Garamond Medium"/>
              <a:ea typeface="EB Garamond Medium"/>
              <a:cs typeface="EB Garamond Medium"/>
              <a:sym typeface="EB Garamond Medium"/>
            </a:endParaRPr>
          </a:p>
        </p:txBody>
      </p:sp>
      <p:sp>
        <p:nvSpPr>
          <p:cNvPr id="179" name="Google Shape;179;p18"/>
          <p:cNvSpPr txBox="1"/>
          <p:nvPr>
            <p:ph idx="2" type="body"/>
          </p:nvPr>
        </p:nvSpPr>
        <p:spPr>
          <a:xfrm>
            <a:off x="5227450" y="826400"/>
            <a:ext cx="3999900" cy="34164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latin typeface="EB Garamond"/>
                <a:ea typeface="EB Garamond"/>
                <a:cs typeface="EB Garamond"/>
                <a:sym typeface="EB Garamond"/>
              </a:rPr>
              <a:t>Why it Helps</a:t>
            </a:r>
            <a:endParaRPr>
              <a:latin typeface="EB Garamond"/>
              <a:ea typeface="EB Garamond"/>
              <a:cs typeface="EB Garamond"/>
              <a:sym typeface="EB Garamond"/>
            </a:endParaRPr>
          </a:p>
          <a:p>
            <a:pPr indent="0" lvl="0" marL="0" rtl="0" algn="ctr">
              <a:spcBef>
                <a:spcPts val="1200"/>
              </a:spcBef>
              <a:spcAft>
                <a:spcPts val="0"/>
              </a:spcAft>
              <a:buNone/>
            </a:pPr>
            <a:r>
              <a:t/>
            </a:r>
            <a:endParaRPr>
              <a:latin typeface="EB Garamond"/>
              <a:ea typeface="EB Garamond"/>
              <a:cs typeface="EB Garamond"/>
              <a:sym typeface="EB Garamond"/>
            </a:endParaRPr>
          </a:p>
          <a:p>
            <a:pPr indent="-304958" lvl="0" marL="457200" rtl="0" algn="l">
              <a:spcBef>
                <a:spcPts val="1200"/>
              </a:spcBef>
              <a:spcAft>
                <a:spcPts val="0"/>
              </a:spcAft>
              <a:buSzPct val="100000"/>
              <a:buFont typeface="EB Garamond"/>
              <a:buChar char="-"/>
            </a:pPr>
            <a:r>
              <a:rPr lang="en">
                <a:latin typeface="EB Garamond"/>
                <a:ea typeface="EB Garamond"/>
                <a:cs typeface="EB Garamond"/>
                <a:sym typeface="EB Garamond"/>
              </a:rPr>
              <a:t>A</a:t>
            </a:r>
            <a:r>
              <a:rPr lang="en">
                <a:latin typeface="EB Garamond"/>
                <a:ea typeface="EB Garamond"/>
                <a:cs typeface="EB Garamond"/>
                <a:sym typeface="EB Garamond"/>
              </a:rPr>
              <a:t>s </a:t>
            </a:r>
            <a:r>
              <a:rPr lang="en">
                <a:latin typeface="EB Garamond"/>
                <a:ea typeface="EB Garamond"/>
                <a:cs typeface="EB Garamond"/>
                <a:sym typeface="EB Garamond"/>
              </a:rPr>
              <a:t>u →  0,</a:t>
            </a:r>
            <a:r>
              <a:rPr lang="en">
                <a:latin typeface="EB Garamond"/>
                <a:ea typeface="EB Garamond"/>
                <a:cs typeface="EB Garamond"/>
                <a:sym typeface="EB Garamond"/>
              </a:rPr>
              <a:t> x →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304958" lvl="0" marL="457200" rtl="0" algn="l">
              <a:spcBef>
                <a:spcPts val="1200"/>
              </a:spcBef>
              <a:spcAft>
                <a:spcPts val="0"/>
              </a:spcAft>
              <a:buSzPct val="100000"/>
              <a:buFont typeface="EB Garamond"/>
              <a:buChar char="-"/>
            </a:pPr>
            <a:r>
              <a:rPr lang="en">
                <a:latin typeface="EB Garamond"/>
                <a:ea typeface="EB Garamond"/>
                <a:cs typeface="EB Garamond"/>
                <a:sym typeface="EB Garamond"/>
              </a:rPr>
              <a:t>t → ∞ “faster” than x</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Times"/>
              <a:ea typeface="Times"/>
              <a:cs typeface="Times"/>
              <a:sym typeface="Times"/>
            </a:endParaRPr>
          </a:p>
          <a:p>
            <a:pPr indent="0" lvl="0" marL="457200" rtl="0" algn="l">
              <a:spcBef>
                <a:spcPts val="1200"/>
              </a:spcBef>
              <a:spcAft>
                <a:spcPts val="1200"/>
              </a:spcAft>
              <a:buNone/>
            </a:pPr>
            <a:r>
              <a:t/>
            </a:r>
            <a:endParaRPr>
              <a:latin typeface="Times"/>
              <a:ea typeface="Times"/>
              <a:cs typeface="Times"/>
              <a:sym typeface="Times"/>
            </a:endParaRPr>
          </a:p>
        </p:txBody>
      </p:sp>
      <p:pic>
        <p:nvPicPr>
          <p:cNvPr id="180" name="Google Shape;180;p18"/>
          <p:cNvPicPr preferRelativeResize="0"/>
          <p:nvPr/>
        </p:nvPicPr>
        <p:blipFill rotWithShape="1">
          <a:blip r:embed="rId3">
            <a:alphaModFix/>
          </a:blip>
          <a:srcRect b="0" l="5624" r="0" t="0"/>
          <a:stretch/>
        </p:blipFill>
        <p:spPr>
          <a:xfrm>
            <a:off x="552175" y="1324725"/>
            <a:ext cx="3393824" cy="757100"/>
          </a:xfrm>
          <a:prstGeom prst="rect">
            <a:avLst/>
          </a:prstGeom>
          <a:noFill/>
          <a:ln>
            <a:noFill/>
          </a:ln>
        </p:spPr>
      </p:pic>
      <p:pic>
        <p:nvPicPr>
          <p:cNvPr id="181" name="Google Shape;181;p18"/>
          <p:cNvPicPr preferRelativeResize="0"/>
          <p:nvPr/>
        </p:nvPicPr>
        <p:blipFill>
          <a:blip r:embed="rId4">
            <a:alphaModFix/>
          </a:blip>
          <a:stretch>
            <a:fillRect/>
          </a:stretch>
        </p:blipFill>
        <p:spPr>
          <a:xfrm>
            <a:off x="520149" y="3030900"/>
            <a:ext cx="4550293" cy="696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85" name="Shape 185"/>
        <p:cNvGrpSpPr/>
        <p:nvPr/>
      </p:nvGrpSpPr>
      <p:grpSpPr>
        <a:xfrm>
          <a:off x="0" y="0"/>
          <a:ext cx="0" cy="0"/>
          <a:chOff x="0" y="0"/>
          <a:chExt cx="0" cy="0"/>
        </a:xfrm>
      </p:grpSpPr>
      <p:sp>
        <p:nvSpPr>
          <p:cNvPr id="186" name="Google Shape;186;p19"/>
          <p:cNvSpPr txBox="1"/>
          <p:nvPr>
            <p:ph type="title"/>
          </p:nvPr>
        </p:nvSpPr>
        <p:spPr>
          <a:xfrm>
            <a:off x="218675" y="210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solidFill>
                  <a:srgbClr val="9900FF"/>
                </a:solidFill>
                <a:latin typeface="EB Garamond Medium"/>
                <a:ea typeface="EB Garamond Medium"/>
                <a:cs typeface="EB Garamond Medium"/>
                <a:sym typeface="EB Garamond Medium"/>
              </a:rPr>
              <a:t>Analytical Solution: Using a Taylor Series (Quadratic Case)</a:t>
            </a:r>
            <a:endParaRPr sz="2500">
              <a:solidFill>
                <a:srgbClr val="9900FF"/>
              </a:solidFill>
              <a:latin typeface="EB Garamond Medium"/>
              <a:ea typeface="EB Garamond Medium"/>
              <a:cs typeface="EB Garamond Medium"/>
              <a:sym typeface="EB Garamond Medium"/>
            </a:endParaRPr>
          </a:p>
        </p:txBody>
      </p:sp>
      <p:sp>
        <p:nvSpPr>
          <p:cNvPr id="187" name="Google Shape;187;p19"/>
          <p:cNvSpPr txBox="1"/>
          <p:nvPr>
            <p:ph idx="1" type="body"/>
          </p:nvPr>
        </p:nvSpPr>
        <p:spPr>
          <a:xfrm>
            <a:off x="137725" y="723925"/>
            <a:ext cx="8520600" cy="4293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Use the x=1/u substitution to simplify calculations:</a:t>
            </a:r>
            <a:endParaRPr>
              <a:latin typeface="EB Garamond"/>
              <a:ea typeface="EB Garamond"/>
              <a:cs typeface="EB Garamond"/>
              <a:sym typeface="EB Garamond"/>
            </a:endParaRPr>
          </a:p>
          <a:p>
            <a:pPr indent="-298450" lvl="1" marL="914400" rtl="0" algn="l">
              <a:spcBef>
                <a:spcPts val="0"/>
              </a:spcBef>
              <a:spcAft>
                <a:spcPts val="0"/>
              </a:spcAft>
              <a:buSzPts val="1100"/>
              <a:buFont typeface="EB Garamond"/>
              <a:buChar char="-"/>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311150" lvl="0" marL="457200" rtl="0" algn="l">
              <a:spcBef>
                <a:spcPts val="1200"/>
              </a:spcBef>
              <a:spcAft>
                <a:spcPts val="0"/>
              </a:spcAft>
              <a:buSzPts val="1300"/>
              <a:buFont typeface="EB Garamond"/>
              <a:buChar char="-"/>
            </a:pPr>
            <a:r>
              <a:rPr lang="en">
                <a:latin typeface="EB Garamond"/>
                <a:ea typeface="EB Garamond"/>
                <a:cs typeface="EB Garamond"/>
                <a:sym typeface="EB Garamond"/>
              </a:rPr>
              <a:t>Coefficients for the Taylor series centered near point of stability</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solidFill>
                <a:srgbClr val="000000"/>
              </a:solidFill>
              <a:latin typeface="Times"/>
              <a:ea typeface="Times"/>
              <a:cs typeface="Times"/>
              <a:sym typeface="Times"/>
            </a:endParaRPr>
          </a:p>
          <a:p>
            <a:pPr indent="0" lvl="0" marL="0" rtl="0" algn="l">
              <a:spcBef>
                <a:spcPts val="1200"/>
              </a:spcBef>
              <a:spcAft>
                <a:spcPts val="0"/>
              </a:spcAft>
              <a:buNone/>
            </a:pPr>
            <a:r>
              <a:t/>
            </a:r>
            <a:endParaRPr>
              <a:solidFill>
                <a:srgbClr val="000000"/>
              </a:solidFill>
              <a:latin typeface="Times"/>
              <a:ea typeface="Times"/>
              <a:cs typeface="Times"/>
              <a:sym typeface="Times"/>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311150" lvl="0" marL="457200" rtl="0" algn="l">
              <a:spcBef>
                <a:spcPts val="1200"/>
              </a:spcBef>
              <a:spcAft>
                <a:spcPts val="0"/>
              </a:spcAft>
              <a:buSzPts val="1300"/>
              <a:buFont typeface="EB Garamond"/>
              <a:buChar char="-"/>
            </a:pPr>
            <a:r>
              <a:rPr lang="en">
                <a:latin typeface="EB Garamond"/>
                <a:ea typeface="EB Garamond"/>
                <a:cs typeface="EB Garamond"/>
                <a:sym typeface="EB Garamond"/>
              </a:rPr>
              <a:t>Notice that if 𝜖 and 𝛿 are zero, all subsequent derivatives are zero.</a:t>
            </a:r>
            <a:endParaRPr>
              <a:latin typeface="EB Garamond"/>
              <a:ea typeface="EB Garamond"/>
              <a:cs typeface="EB Garamond"/>
              <a:sym typeface="EB Garamond"/>
            </a:endParaRPr>
          </a:p>
        </p:txBody>
      </p:sp>
      <p:pic>
        <p:nvPicPr>
          <p:cNvPr id="188" name="Google Shape;188;p19"/>
          <p:cNvPicPr preferRelativeResize="0"/>
          <p:nvPr/>
        </p:nvPicPr>
        <p:blipFill>
          <a:blip r:embed="rId3">
            <a:alphaModFix/>
          </a:blip>
          <a:stretch>
            <a:fillRect/>
          </a:stretch>
        </p:blipFill>
        <p:spPr>
          <a:xfrm>
            <a:off x="727575" y="1071375"/>
            <a:ext cx="2790575" cy="667300"/>
          </a:xfrm>
          <a:prstGeom prst="rect">
            <a:avLst/>
          </a:prstGeom>
          <a:noFill/>
          <a:ln>
            <a:noFill/>
          </a:ln>
        </p:spPr>
      </p:pic>
      <p:pic>
        <p:nvPicPr>
          <p:cNvPr id="189" name="Google Shape;189;p19"/>
          <p:cNvPicPr preferRelativeResize="0"/>
          <p:nvPr/>
        </p:nvPicPr>
        <p:blipFill rotWithShape="1">
          <a:blip r:embed="rId4">
            <a:alphaModFix/>
          </a:blip>
          <a:srcRect b="0" l="842" r="0" t="0"/>
          <a:stretch/>
        </p:blipFill>
        <p:spPr>
          <a:xfrm>
            <a:off x="437662" y="2274425"/>
            <a:ext cx="8361526" cy="1950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193" name="Shape 193"/>
        <p:cNvGrpSpPr/>
        <p:nvPr/>
      </p:nvGrpSpPr>
      <p:grpSpPr>
        <a:xfrm>
          <a:off x="0" y="0"/>
          <a:ext cx="0" cy="0"/>
          <a:chOff x="0" y="0"/>
          <a:chExt cx="0" cy="0"/>
        </a:xfrm>
      </p:grpSpPr>
      <p:sp>
        <p:nvSpPr>
          <p:cNvPr id="194" name="Google Shape;194;p20"/>
          <p:cNvSpPr txBox="1"/>
          <p:nvPr>
            <p:ph type="title"/>
          </p:nvPr>
        </p:nvSpPr>
        <p:spPr>
          <a:xfrm>
            <a:off x="249875" y="3063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9900FF"/>
                </a:solidFill>
                <a:latin typeface="EB Garamond Medium"/>
                <a:ea typeface="EB Garamond Medium"/>
                <a:cs typeface="EB Garamond Medium"/>
                <a:sym typeface="EB Garamond Medium"/>
              </a:rPr>
              <a:t>Comparing to known analytical solutions- Uniqueness</a:t>
            </a:r>
            <a:endParaRPr>
              <a:solidFill>
                <a:srgbClr val="9900FF"/>
              </a:solidFill>
              <a:latin typeface="EB Garamond Medium"/>
              <a:ea typeface="EB Garamond Medium"/>
              <a:cs typeface="EB Garamond Medium"/>
              <a:sym typeface="EB Garamond Medium"/>
            </a:endParaRPr>
          </a:p>
        </p:txBody>
      </p:sp>
      <p:sp>
        <p:nvSpPr>
          <p:cNvPr id="195" name="Google Shape;195;p20"/>
          <p:cNvSpPr txBox="1"/>
          <p:nvPr>
            <p:ph idx="1" type="body"/>
          </p:nvPr>
        </p:nvSpPr>
        <p:spPr>
          <a:xfrm>
            <a:off x="249875" y="1260900"/>
            <a:ext cx="8520600" cy="3593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Font typeface="EB Garamond"/>
              <a:buChar char="-"/>
            </a:pPr>
            <a:r>
              <a:rPr lang="en">
                <a:latin typeface="EB Garamond"/>
                <a:ea typeface="EB Garamond"/>
                <a:cs typeface="EB Garamond"/>
                <a:sym typeface="EB Garamond"/>
              </a:rPr>
              <a:t>The Lane-</a:t>
            </a:r>
            <a:r>
              <a:rPr lang="en">
                <a:latin typeface="EB Garamond"/>
                <a:ea typeface="EB Garamond"/>
                <a:cs typeface="EB Garamond"/>
                <a:sym typeface="EB Garamond"/>
              </a:rPr>
              <a:t>Emden</a:t>
            </a:r>
            <a:r>
              <a:rPr lang="en">
                <a:latin typeface="EB Garamond"/>
                <a:ea typeface="EB Garamond"/>
                <a:cs typeface="EB Garamond"/>
                <a:sym typeface="EB Garamond"/>
              </a:rPr>
              <a:t> Equation, has analytical solutions for n=0,1,2,5</a:t>
            </a:r>
            <a:endParaRPr>
              <a:latin typeface="EB Garamond"/>
              <a:ea typeface="EB Garamond"/>
              <a:cs typeface="EB Garamond"/>
              <a:sym typeface="EB Garamond"/>
            </a:endParaRPr>
          </a:p>
          <a:p>
            <a:pPr indent="0" lvl="0" marL="45720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311150" lvl="0" marL="457200" rtl="0" algn="l">
              <a:spcBef>
                <a:spcPts val="1200"/>
              </a:spcBef>
              <a:spcAft>
                <a:spcPts val="0"/>
              </a:spcAft>
              <a:buSzPts val="1300"/>
              <a:buFont typeface="EB Garamond"/>
              <a:buChar char="-"/>
            </a:pPr>
            <a:r>
              <a:rPr lang="en">
                <a:latin typeface="EB Garamond"/>
                <a:ea typeface="EB Garamond"/>
                <a:cs typeface="EB Garamond"/>
                <a:sym typeface="EB Garamond"/>
              </a:rPr>
              <a:t>Polyanin and Zaitsev’s Equation 2.9.2.17, </a:t>
            </a:r>
            <a:r>
              <a:rPr i="1" lang="en">
                <a:latin typeface="EB Garamond"/>
                <a:ea typeface="EB Garamond"/>
                <a:cs typeface="EB Garamond"/>
                <a:sym typeface="EB Garamond"/>
              </a:rPr>
              <a:t>Handbook of Exact Solutions for Ordinary </a:t>
            </a:r>
            <a:r>
              <a:rPr i="1" lang="en">
                <a:latin typeface="EB Garamond"/>
                <a:ea typeface="EB Garamond"/>
                <a:cs typeface="EB Garamond"/>
                <a:sym typeface="EB Garamond"/>
              </a:rPr>
              <a:t>Differential</a:t>
            </a:r>
            <a:r>
              <a:rPr i="1" lang="en">
                <a:latin typeface="EB Garamond"/>
                <a:ea typeface="EB Garamond"/>
                <a:cs typeface="EB Garamond"/>
                <a:sym typeface="EB Garamond"/>
              </a:rPr>
              <a:t> Equations</a:t>
            </a:r>
            <a:endParaRPr>
              <a:latin typeface="EB Garamond"/>
              <a:ea typeface="EB Garamond"/>
              <a:cs typeface="EB Garamond"/>
              <a:sym typeface="EB Garamond"/>
            </a:endParaRPr>
          </a:p>
        </p:txBody>
      </p:sp>
      <p:pic>
        <p:nvPicPr>
          <p:cNvPr id="196" name="Google Shape;196;p20"/>
          <p:cNvPicPr preferRelativeResize="0"/>
          <p:nvPr/>
        </p:nvPicPr>
        <p:blipFill>
          <a:blip r:embed="rId3">
            <a:alphaModFix/>
          </a:blip>
          <a:stretch>
            <a:fillRect/>
          </a:stretch>
        </p:blipFill>
        <p:spPr>
          <a:xfrm>
            <a:off x="974875" y="1549997"/>
            <a:ext cx="2832675" cy="951850"/>
          </a:xfrm>
          <a:prstGeom prst="rect">
            <a:avLst/>
          </a:prstGeom>
          <a:noFill/>
          <a:ln>
            <a:noFill/>
          </a:ln>
        </p:spPr>
      </p:pic>
      <p:pic>
        <p:nvPicPr>
          <p:cNvPr id="197" name="Google Shape;197;p20"/>
          <p:cNvPicPr preferRelativeResize="0"/>
          <p:nvPr/>
        </p:nvPicPr>
        <p:blipFill rotWithShape="1">
          <a:blip r:embed="rId4">
            <a:alphaModFix/>
          </a:blip>
          <a:srcRect b="0" l="7952" r="0" t="0"/>
          <a:stretch/>
        </p:blipFill>
        <p:spPr>
          <a:xfrm>
            <a:off x="535825" y="2928850"/>
            <a:ext cx="4433150" cy="1434200"/>
          </a:xfrm>
          <a:prstGeom prst="rect">
            <a:avLst/>
          </a:prstGeom>
          <a:noFill/>
          <a:ln>
            <a:noFill/>
          </a:ln>
        </p:spPr>
      </p:pic>
      <p:pic>
        <p:nvPicPr>
          <p:cNvPr id="198" name="Google Shape;198;p20"/>
          <p:cNvPicPr preferRelativeResize="0"/>
          <p:nvPr/>
        </p:nvPicPr>
        <p:blipFill rotWithShape="1">
          <a:blip r:embed="rId5">
            <a:alphaModFix/>
          </a:blip>
          <a:srcRect b="0" l="31394" r="0" t="0"/>
          <a:stretch/>
        </p:blipFill>
        <p:spPr>
          <a:xfrm>
            <a:off x="5397500" y="3257763"/>
            <a:ext cx="3121725" cy="696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202" name="Shape 202"/>
        <p:cNvGrpSpPr/>
        <p:nvPr/>
      </p:nvGrpSpPr>
      <p:grpSpPr>
        <a:xfrm>
          <a:off x="0" y="0"/>
          <a:ext cx="0" cy="0"/>
          <a:chOff x="0" y="0"/>
          <a:chExt cx="0" cy="0"/>
        </a:xfrm>
      </p:grpSpPr>
      <p:sp>
        <p:nvSpPr>
          <p:cNvPr id="203" name="Google Shape;203;p21"/>
          <p:cNvSpPr txBox="1"/>
          <p:nvPr>
            <p:ph type="title"/>
          </p:nvPr>
        </p:nvSpPr>
        <p:spPr>
          <a:xfrm>
            <a:off x="389700" y="2963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solidFill>
                  <a:srgbClr val="9900FF"/>
                </a:solidFill>
                <a:latin typeface="EB Garamond Medium"/>
                <a:ea typeface="EB Garamond Medium"/>
                <a:cs typeface="EB Garamond Medium"/>
                <a:sym typeface="EB Garamond Medium"/>
              </a:rPr>
              <a:t>Analytical Argument for Stability </a:t>
            </a:r>
            <a:endParaRPr>
              <a:latin typeface="EB Garamond Medium"/>
              <a:ea typeface="EB Garamond Medium"/>
              <a:cs typeface="EB Garamond Medium"/>
              <a:sym typeface="EB Garamond Medium"/>
            </a:endParaRPr>
          </a:p>
        </p:txBody>
      </p:sp>
      <p:pic>
        <p:nvPicPr>
          <p:cNvPr id="204" name="Google Shape;204;p21"/>
          <p:cNvPicPr preferRelativeResize="0"/>
          <p:nvPr/>
        </p:nvPicPr>
        <p:blipFill rotWithShape="1">
          <a:blip r:embed="rId3">
            <a:alphaModFix/>
          </a:blip>
          <a:srcRect b="0" l="8356" r="5931" t="0"/>
          <a:stretch/>
        </p:blipFill>
        <p:spPr>
          <a:xfrm>
            <a:off x="2964125" y="1362975"/>
            <a:ext cx="4284600" cy="3249199"/>
          </a:xfrm>
          <a:prstGeom prst="rect">
            <a:avLst/>
          </a:prstGeom>
          <a:noFill/>
          <a:ln>
            <a:noFill/>
          </a:ln>
        </p:spPr>
      </p:pic>
      <p:sp>
        <p:nvSpPr>
          <p:cNvPr id="205" name="Google Shape;205;p21"/>
          <p:cNvSpPr txBox="1"/>
          <p:nvPr/>
        </p:nvSpPr>
        <p:spPr>
          <a:xfrm>
            <a:off x="389700" y="1371150"/>
            <a:ext cx="30000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EB Garamond"/>
                <a:ea typeface="EB Garamond"/>
                <a:cs typeface="EB Garamond"/>
                <a:sym typeface="EB Garamond"/>
              </a:rPr>
              <a:t>-Use the x=u</a:t>
            </a:r>
            <a:r>
              <a:rPr baseline="30000" lang="en" sz="1800">
                <a:solidFill>
                  <a:schemeClr val="dk2"/>
                </a:solidFill>
                <a:latin typeface="EB Garamond"/>
                <a:ea typeface="EB Garamond"/>
                <a:cs typeface="EB Garamond"/>
                <a:sym typeface="EB Garamond"/>
              </a:rPr>
              <a:t>-1</a:t>
            </a:r>
            <a:r>
              <a:rPr lang="en" sz="1800">
                <a:solidFill>
                  <a:schemeClr val="dk2"/>
                </a:solidFill>
                <a:latin typeface="EB Garamond"/>
                <a:ea typeface="EB Garamond"/>
                <a:cs typeface="EB Garamond"/>
                <a:sym typeface="EB Garamond"/>
              </a:rPr>
              <a:t> substitution to make generalized statements about f</a:t>
            </a:r>
            <a:r>
              <a:rPr baseline="-25000" lang="en" sz="1800">
                <a:solidFill>
                  <a:schemeClr val="dk2"/>
                </a:solidFill>
                <a:latin typeface="EB Garamond"/>
                <a:ea typeface="EB Garamond"/>
                <a:cs typeface="EB Garamond"/>
                <a:sym typeface="EB Garamond"/>
              </a:rPr>
              <a:t>uu</a:t>
            </a:r>
            <a:r>
              <a:rPr lang="en" sz="1800">
                <a:solidFill>
                  <a:schemeClr val="dk2"/>
                </a:solidFill>
                <a:latin typeface="EB Garamond"/>
                <a:ea typeface="EB Garamond"/>
                <a:cs typeface="EB Garamond"/>
                <a:sym typeface="EB Garamond"/>
              </a:rPr>
              <a:t> </a:t>
            </a:r>
            <a:endParaRPr sz="18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n" sz="1800">
                <a:solidFill>
                  <a:schemeClr val="dk2"/>
                </a:solidFill>
                <a:latin typeface="EB Garamond"/>
                <a:ea typeface="EB Garamond"/>
                <a:cs typeface="EB Garamond"/>
                <a:sym typeface="EB Garamond"/>
              </a:rPr>
              <a:t>  </a:t>
            </a:r>
            <a:endParaRPr sz="18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n" sz="1800">
                <a:solidFill>
                  <a:schemeClr val="dk2"/>
                </a:solidFill>
                <a:latin typeface="EB Garamond"/>
                <a:ea typeface="EB Garamond"/>
                <a:cs typeface="EB Garamond"/>
                <a:sym typeface="EB Garamond"/>
              </a:rPr>
              <a:t>- u</a:t>
            </a:r>
            <a:r>
              <a:rPr baseline="30000" lang="en" sz="1800">
                <a:solidFill>
                  <a:schemeClr val="dk2"/>
                </a:solidFill>
                <a:latin typeface="EB Garamond"/>
                <a:ea typeface="EB Garamond"/>
                <a:cs typeface="EB Garamond"/>
                <a:sym typeface="EB Garamond"/>
              </a:rPr>
              <a:t>4 </a:t>
            </a:r>
            <a:r>
              <a:rPr lang="en" sz="1800">
                <a:solidFill>
                  <a:schemeClr val="dk2"/>
                </a:solidFill>
                <a:latin typeface="EB Garamond"/>
                <a:ea typeface="EB Garamond"/>
                <a:cs typeface="EB Garamond"/>
                <a:sym typeface="EB Garamond"/>
              </a:rPr>
              <a:t>is always positive, the sign on the right hand side of the equation corresponds directly to the concavity of the solution</a:t>
            </a:r>
            <a:endParaRPr>
              <a:solidFill>
                <a:schemeClr val="dk2"/>
              </a:solidFill>
              <a:latin typeface="EB Garamond"/>
              <a:ea typeface="EB Garamond"/>
              <a:cs typeface="EB Garamond"/>
              <a:sym typeface="EB Garamond"/>
            </a:endParaRPr>
          </a:p>
        </p:txBody>
      </p:sp>
      <p:sp>
        <p:nvSpPr>
          <p:cNvPr id="206" name="Google Shape;206;p21"/>
          <p:cNvSpPr txBox="1"/>
          <p:nvPr>
            <p:ph type="title"/>
          </p:nvPr>
        </p:nvSpPr>
        <p:spPr>
          <a:xfrm>
            <a:off x="6993550" y="1556750"/>
            <a:ext cx="1138800" cy="461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9499"/>
              <a:buNone/>
            </a:pPr>
            <a:r>
              <a:rPr lang="en" sz="2000">
                <a:solidFill>
                  <a:srgbClr val="9900FF"/>
                </a:solidFill>
                <a:latin typeface="EB Garamond Medium"/>
                <a:ea typeface="EB Garamond Medium"/>
                <a:cs typeface="EB Garamond Medium"/>
                <a:sym typeface="EB Garamond Medium"/>
              </a:rPr>
              <a:t>Quadratic</a:t>
            </a:r>
            <a:r>
              <a:rPr lang="en" sz="1700">
                <a:solidFill>
                  <a:srgbClr val="9900FF"/>
                </a:solidFill>
                <a:latin typeface="EB Garamond Medium"/>
                <a:ea typeface="EB Garamond Medium"/>
                <a:cs typeface="EB Garamond Medium"/>
                <a:sym typeface="EB Garamond Medium"/>
              </a:rPr>
              <a:t> </a:t>
            </a:r>
            <a:endParaRPr sz="2150">
              <a:latin typeface="EB Garamond Medium"/>
              <a:ea typeface="EB Garamond Medium"/>
              <a:cs typeface="EB Garamond Medium"/>
              <a:sym typeface="EB Garamond Medium"/>
            </a:endParaRPr>
          </a:p>
        </p:txBody>
      </p:sp>
      <p:sp>
        <p:nvSpPr>
          <p:cNvPr id="207" name="Google Shape;207;p21"/>
          <p:cNvSpPr txBox="1"/>
          <p:nvPr/>
        </p:nvSpPr>
        <p:spPr>
          <a:xfrm>
            <a:off x="6993550" y="2540600"/>
            <a:ext cx="97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990"/>
              <a:buFont typeface="Arial"/>
              <a:buNone/>
            </a:pPr>
            <a:r>
              <a:rPr lang="en" sz="1800">
                <a:solidFill>
                  <a:srgbClr val="9900FF"/>
                </a:solidFill>
                <a:latin typeface="EB Garamond Medium"/>
                <a:ea typeface="EB Garamond Medium"/>
                <a:cs typeface="EB Garamond Medium"/>
                <a:sym typeface="EB Garamond Medium"/>
              </a:rPr>
              <a:t>Hyper 3</a:t>
            </a:r>
            <a:endParaRPr sz="1200">
              <a:latin typeface="EB Garamond Medium"/>
              <a:ea typeface="EB Garamond Medium"/>
              <a:cs typeface="EB Garamond Medium"/>
              <a:sym typeface="EB Garamond Medium"/>
            </a:endParaRPr>
          </a:p>
        </p:txBody>
      </p:sp>
      <p:sp>
        <p:nvSpPr>
          <p:cNvPr id="208" name="Google Shape;208;p21"/>
          <p:cNvSpPr txBox="1"/>
          <p:nvPr/>
        </p:nvSpPr>
        <p:spPr>
          <a:xfrm>
            <a:off x="7348175" y="3674225"/>
            <a:ext cx="93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9900FF"/>
                </a:solidFill>
                <a:latin typeface="EB Garamond Medium"/>
                <a:ea typeface="EB Garamond Medium"/>
                <a:cs typeface="EB Garamond Medium"/>
                <a:sym typeface="EB Garamond Medium"/>
              </a:rPr>
              <a:t>Hyper 4</a:t>
            </a:r>
            <a:endParaRPr>
              <a:latin typeface="EB Garamond Medium"/>
              <a:ea typeface="EB Garamond Medium"/>
              <a:cs typeface="EB Garamond Medium"/>
              <a:sym typeface="EB Garamond Medium"/>
            </a:endParaRPr>
          </a:p>
        </p:txBody>
      </p:sp>
      <p:pic>
        <p:nvPicPr>
          <p:cNvPr id="209" name="Google Shape;209;p21"/>
          <p:cNvPicPr preferRelativeResize="0"/>
          <p:nvPr/>
        </p:nvPicPr>
        <p:blipFill rotWithShape="1">
          <a:blip r:embed="rId4">
            <a:alphaModFix/>
          </a:blip>
          <a:srcRect b="0" l="0" r="0" t="12372"/>
          <a:stretch/>
        </p:blipFill>
        <p:spPr>
          <a:xfrm>
            <a:off x="428625" y="3928775"/>
            <a:ext cx="2314300" cy="559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41b7ff091aec529c3daf81507e8b0ec8">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3353ca290599b369a1ae03541399586"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F05DF4E9-9CBE-42E0-BB8A-F0EC1C48CE40}"/>
</file>

<file path=customXml/itemProps2.xml><?xml version="1.0" encoding="utf-8"?>
<ds:datastoreItem xmlns:ds="http://schemas.openxmlformats.org/officeDocument/2006/customXml" ds:itemID="{28074D20-8F06-48A8-934B-0DC0BF22FE83}"/>
</file>

<file path=customXml/itemProps3.xml><?xml version="1.0" encoding="utf-8"?>
<ds:datastoreItem xmlns:ds="http://schemas.openxmlformats.org/officeDocument/2006/customXml" ds:itemID="{04E805CB-A3AA-4E52-BA1B-CD82CF6E1F2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ies>
</file>